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61" r:id="rId2"/>
    <p:sldId id="338" r:id="rId3"/>
    <p:sldId id="258" r:id="rId4"/>
    <p:sldId id="303" r:id="rId5"/>
    <p:sldId id="304" r:id="rId6"/>
    <p:sldId id="321" r:id="rId7"/>
    <p:sldId id="363" r:id="rId8"/>
    <p:sldId id="289" r:id="rId9"/>
    <p:sldId id="256" r:id="rId10"/>
    <p:sldId id="259" r:id="rId11"/>
    <p:sldId id="260" r:id="rId12"/>
    <p:sldId id="262" r:id="rId13"/>
    <p:sldId id="275" r:id="rId14"/>
    <p:sldId id="264" r:id="rId15"/>
    <p:sldId id="364" r:id="rId16"/>
    <p:sldId id="371" r:id="rId17"/>
    <p:sldId id="370" r:id="rId18"/>
    <p:sldId id="272" r:id="rId19"/>
    <p:sldId id="273" r:id="rId20"/>
    <p:sldId id="271" r:id="rId21"/>
    <p:sldId id="358" r:id="rId22"/>
    <p:sldId id="257" r:id="rId23"/>
    <p:sldId id="269" r:id="rId24"/>
    <p:sldId id="369" r:id="rId25"/>
    <p:sldId id="362" r:id="rId26"/>
    <p:sldId id="270"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etflix Sans" panose="020B0604020202020204"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43BDAE"/>
    <a:srgbClr val="82A1D8"/>
    <a:srgbClr val="638ACF"/>
    <a:srgbClr val="81B2DF"/>
    <a:srgbClr val="F8CCAE"/>
    <a:srgbClr val="EF92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9" autoAdjust="0"/>
    <p:restoredTop sz="94660"/>
  </p:normalViewPr>
  <p:slideViewPr>
    <p:cSldViewPr snapToGrid="0">
      <p:cViewPr varScale="1">
        <p:scale>
          <a:sx n="120" d="100"/>
          <a:sy n="120" d="100"/>
        </p:scale>
        <p:origin x="28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A0F172-E311-466B-A763-641331E5503D}" type="datetimeFigureOut">
              <a:rPr lang="en-IN" smtClean="0"/>
              <a:t>31-03-2022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9C9A3-2C3E-4050-86CC-3E9FD2B0A339}"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3b75bba2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3b75bba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3b75bba26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3b75bba26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3fb19241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3fb19241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c3fb19241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c3fb19241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3b75bba2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3b75bba2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3b75bba26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3b75bba26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D039CF2-FD92-4E74-A0FD-7999152BC4F0}"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D039CF2-FD92-4E74-A0FD-7999152BC4F0}"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D039CF2-FD92-4E74-A0FD-7999152BC4F0}"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6707124" y="76809"/>
            <a:ext cx="4873752" cy="910615"/>
          </a:xfrm>
        </p:spPr>
        <p:txBody>
          <a:bodyPr anchor="b">
            <a:noAutofit/>
          </a:bodyPr>
          <a:lstStyle>
            <a:lvl1pPr>
              <a:defRPr sz="4000" b="1">
                <a:latin typeface="+mn-lt"/>
              </a:defRPr>
            </a:lvl1pPr>
          </a:lstStyle>
          <a:p>
            <a:r>
              <a:rPr lang="en-US" dirty="0"/>
              <a:t>Click to edit Master title style</a:t>
            </a:r>
          </a:p>
        </p:txBody>
      </p:sp>
      <p:sp>
        <p:nvSpPr>
          <p:cNvPr id="6" name="Footer Placeholder 5"/>
          <p:cNvSpPr>
            <a:spLocks noGrp="1"/>
          </p:cNvSpPr>
          <p:nvPr>
            <p:ph type="ftr" sz="quarter" idx="11"/>
          </p:nvPr>
        </p:nvSpPr>
        <p:spPr>
          <a:xfrm>
            <a:off x="6707124" y="6356350"/>
            <a:ext cx="3592678" cy="365125"/>
          </a:xfrm>
        </p:spPr>
        <p:txBody>
          <a:bodyPr/>
          <a:lstStyle>
            <a:lvl1pPr>
              <a:defRPr>
                <a:solidFill>
                  <a:srgbClr val="168DA5"/>
                </a:solidFill>
              </a:defRPr>
            </a:lvl1pPr>
          </a:lstStyle>
          <a:p>
            <a:r>
              <a:rPr lang="en-US"/>
              <a:t>Your Footer Here</a:t>
            </a:r>
          </a:p>
        </p:txBody>
      </p:sp>
      <p:sp>
        <p:nvSpPr>
          <p:cNvPr id="7" name="Slide Number Placeholder 6"/>
          <p:cNvSpPr>
            <a:spLocks noGrp="1"/>
          </p:cNvSpPr>
          <p:nvPr>
            <p:ph type="sldNum" sz="quarter" idx="12"/>
          </p:nvPr>
        </p:nvSpPr>
        <p:spPr>
          <a:xfrm>
            <a:off x="10299802" y="6356350"/>
            <a:ext cx="1281074" cy="365125"/>
          </a:xfrm>
        </p:spPr>
        <p:txBody>
          <a:bodyPr/>
          <a:lstStyle>
            <a:lvl1pPr>
              <a:defRPr>
                <a:solidFill>
                  <a:srgbClr val="168DA5"/>
                </a:solidFill>
              </a:defRPr>
            </a:lvl1pPr>
          </a:lstStyle>
          <a:p>
            <a:fld id="{3F2141CC-6D22-46E7-B2BD-FEB7FB34A0FB}" type="slidenum">
              <a:rPr lang="en-US" smtClean="0"/>
              <a:t>‹#›</a:t>
            </a:fld>
            <a:endParaRPr lang="en-US"/>
          </a:p>
        </p:txBody>
      </p:sp>
      <p:sp>
        <p:nvSpPr>
          <p:cNvPr id="19" name="Picture Placeholder 2"/>
          <p:cNvSpPr>
            <a:spLocks noGrp="1"/>
          </p:cNvSpPr>
          <p:nvPr>
            <p:ph type="pic" idx="1"/>
          </p:nvPr>
        </p:nvSpPr>
        <p:spPr>
          <a:xfrm>
            <a:off x="0" y="0"/>
            <a:ext cx="6096000" cy="6857999"/>
          </a:xfrm>
          <a:solidFill>
            <a:srgbClr val="168DA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Date Placeholder 4"/>
          <p:cNvSpPr>
            <a:spLocks noGrp="1"/>
          </p:cNvSpPr>
          <p:nvPr>
            <p:ph type="dt" sz="half" idx="10"/>
          </p:nvPr>
        </p:nvSpPr>
        <p:spPr>
          <a:xfrm>
            <a:off x="611124" y="6356350"/>
            <a:ext cx="2743200" cy="365125"/>
          </a:xfrm>
        </p:spPr>
        <p:txBody>
          <a:bodyPr/>
          <a:lstStyle>
            <a:lvl1pPr>
              <a:defRPr>
                <a:solidFill>
                  <a:schemeClr val="bg1"/>
                </a:solidFill>
              </a:defRPr>
            </a:lvl1pPr>
          </a:lstStyle>
          <a:p>
            <a:r>
              <a:rPr lang="en-US"/>
              <a:t>Date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D039CF2-FD92-4E74-A0FD-7999152BC4F0}"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39CF2-FD92-4E74-A0FD-7999152BC4F0}"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D039CF2-FD92-4E74-A0FD-7999152BC4F0}" type="datetimeFigureOut">
              <a:rPr lang="en-IN" smtClean="0"/>
              <a:t>31-03-2022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D039CF2-FD92-4E74-A0FD-7999152BC4F0}" type="datetimeFigureOut">
              <a:rPr lang="en-IN" smtClean="0"/>
              <a:t>31-03-2022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D039CF2-FD92-4E74-A0FD-7999152BC4F0}" type="datetimeFigureOut">
              <a:rPr lang="en-IN" smtClean="0"/>
              <a:t>31-03-2022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039CF2-FD92-4E74-A0FD-7999152BC4F0}" type="datetimeFigureOut">
              <a:rPr lang="en-IN" smtClean="0"/>
              <a:t>31-03-2022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039CF2-FD92-4E74-A0FD-7999152BC4F0}" type="datetimeFigureOut">
              <a:rPr lang="en-IN" smtClean="0"/>
              <a:t>31-03-2022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039CF2-FD92-4E74-A0FD-7999152BC4F0}" type="datetimeFigureOut">
              <a:rPr lang="en-IN" smtClean="0"/>
              <a:t>31-03-2022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4D668F-A370-4B4A-94C4-DE5BDB5C92F1}"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chemeClr val="accent2">
                <a:lumMod val="20000"/>
                <a:lumOff val="80000"/>
                <a:alpha val="40000"/>
              </a:schemeClr>
            </a:gs>
            <a:gs pos="100000">
              <a:schemeClr val="accent1">
                <a:lumMod val="30000"/>
                <a:lumOff val="70000"/>
                <a:alpha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39CF2-FD92-4E74-A0FD-7999152BC4F0}" type="datetimeFigureOut">
              <a:rPr lang="en-IN" smtClean="0"/>
              <a:t>31-03-2022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D668F-A370-4B4A-94C4-DE5BDB5C92F1}"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p:nvSpPr>
        <p:spPr>
          <a:xfrm>
            <a:off x="0" y="0"/>
            <a:ext cx="12192000" cy="6858000"/>
          </a:xfrm>
          <a:prstGeom prst="rect">
            <a:avLst/>
          </a:prstGeom>
          <a:gradFill flip="none" rotWithShape="1">
            <a:gsLst>
              <a:gs pos="100000">
                <a:schemeClr val="accent1">
                  <a:lumMod val="20000"/>
                  <a:lumOff val="80000"/>
                  <a:alpha val="0"/>
                </a:schemeClr>
              </a:gs>
              <a:gs pos="15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635" y="0"/>
            <a:ext cx="12192000" cy="6858000"/>
          </a:xfrm>
          <a:prstGeom prst="rect">
            <a:avLst/>
          </a:prstGeom>
          <a:gradFill flip="none" rotWithShape="1">
            <a:gsLst>
              <a:gs pos="100000">
                <a:schemeClr val="accent1">
                  <a:lumMod val="20000"/>
                  <a:lumOff val="80000"/>
                  <a:alpha val="0"/>
                </a:schemeClr>
              </a:gs>
              <a:gs pos="15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95" name="Google Shape;95;p14"/>
          <p:cNvSpPr txBox="1">
            <a:spLocks noGrp="1"/>
          </p:cNvSpPr>
          <p:nvPr>
            <p:ph type="subTitle" idx="1"/>
          </p:nvPr>
        </p:nvSpPr>
        <p:spPr>
          <a:xfrm>
            <a:off x="928800" y="2865120"/>
            <a:ext cx="10334400" cy="968071"/>
          </a:xfrm>
          <a:prstGeom prst="rect">
            <a:avLst/>
          </a:prstGeom>
        </p:spPr>
        <p:txBody>
          <a:bodyPr spcFirstLastPara="1" vert="horz" wrap="square" lIns="121900" tIns="121900" rIns="121900" bIns="121900" rtlCol="0" anchor="t" anchorCtr="0">
            <a:noAutofit/>
          </a:bodyPr>
          <a:lstStyle/>
          <a:p>
            <a:pPr>
              <a:spcBef>
                <a:spcPts val="0"/>
              </a:spcBef>
            </a:pPr>
            <a:r>
              <a:rPr lang="en-GB" sz="5200"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rPr>
              <a:t>3D Real-estate Walkthrough </a:t>
            </a:r>
            <a:endParaRPr sz="5200"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endParaRPr>
          </a:p>
        </p:txBody>
      </p:sp>
      <p:sp>
        <p:nvSpPr>
          <p:cNvPr id="3" name="Rectangle 2"/>
          <p:cNvSpPr/>
          <p:nvPr/>
        </p:nvSpPr>
        <p:spPr>
          <a:xfrm>
            <a:off x="2391103" y="1691465"/>
            <a:ext cx="7408524" cy="1173655"/>
          </a:xfrm>
          <a:prstGeom prst="rect">
            <a:avLst/>
          </a:prstGeom>
        </p:spPr>
        <p:txBody>
          <a:bodyPr wrap="square">
            <a:spAutoFit/>
          </a:bodyPr>
          <a:lstStyle/>
          <a:p>
            <a:pPr>
              <a:lnSpc>
                <a:spcPct val="115000"/>
              </a:lnSpc>
              <a:spcBef>
                <a:spcPts val="0"/>
              </a:spcBef>
            </a:pPr>
            <a:r>
              <a:rPr lang="en-GB" sz="6600" b="1"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sym typeface="Arial" panose="020B0604020202020204"/>
              </a:rPr>
              <a:t>Minor Project 2021</a:t>
            </a:r>
          </a:p>
        </p:txBody>
      </p:sp>
      <p:sp>
        <p:nvSpPr>
          <p:cNvPr id="4" name="Text Box 3"/>
          <p:cNvSpPr txBox="1"/>
          <p:nvPr/>
        </p:nvSpPr>
        <p:spPr>
          <a:xfrm>
            <a:off x="8068945" y="5099050"/>
            <a:ext cx="3458210" cy="1198880"/>
          </a:xfrm>
          <a:prstGeom prst="rect">
            <a:avLst/>
          </a:prstGeom>
          <a:noFill/>
        </p:spPr>
        <p:txBody>
          <a:bodyPr wrap="square" rtlCol="0">
            <a:spAutoFit/>
          </a:bodyPr>
          <a:lstStyle/>
          <a:p>
            <a:pPr algn="ctr"/>
            <a:r>
              <a:rPr lang="en-US" b="1">
                <a:latin typeface="Times New Roman" panose="02020603050405020304" pitchFamily="18" charset="0"/>
                <a:cs typeface="Times New Roman" panose="02020603050405020304" pitchFamily="18" charset="0"/>
              </a:rPr>
              <a:t>Presented By:</a:t>
            </a:r>
          </a:p>
          <a:p>
            <a:pPr algn="ctr"/>
            <a:r>
              <a:rPr lang="en-US">
                <a:latin typeface="Times New Roman" panose="02020603050405020304" pitchFamily="18" charset="0"/>
                <a:cs typeface="Times New Roman" panose="02020603050405020304" pitchFamily="18" charset="0"/>
              </a:rPr>
              <a:t>S.M. Tippu Jani(9918102080)</a:t>
            </a:r>
          </a:p>
          <a:p>
            <a:pPr algn="ctr"/>
            <a:r>
              <a:rPr lang="en-US">
                <a:latin typeface="Times New Roman" panose="02020603050405020304" pitchFamily="18" charset="0"/>
                <a:cs typeface="Times New Roman" panose="02020603050405020304" pitchFamily="18" charset="0"/>
              </a:rPr>
              <a:t>Vimal Kumar(9918102146)	</a:t>
            </a:r>
          </a:p>
          <a:p>
            <a:pPr algn="ctr"/>
            <a:r>
              <a:rPr lang="en-US">
                <a:latin typeface="Times New Roman" panose="02020603050405020304" pitchFamily="18" charset="0"/>
                <a:cs typeface="Times New Roman" panose="02020603050405020304" pitchFamily="18" charset="0"/>
              </a:rPr>
              <a:t>Yash Jindal(9918102147)</a:t>
            </a:r>
          </a:p>
        </p:txBody>
      </p:sp>
      <p:sp>
        <p:nvSpPr>
          <p:cNvPr id="7" name="Text Box 6"/>
          <p:cNvSpPr txBox="1"/>
          <p:nvPr/>
        </p:nvSpPr>
        <p:spPr>
          <a:xfrm>
            <a:off x="1039495" y="5099050"/>
            <a:ext cx="3458210" cy="922020"/>
          </a:xfrm>
          <a:prstGeom prst="rect">
            <a:avLst/>
          </a:prstGeom>
          <a:noFill/>
        </p:spPr>
        <p:txBody>
          <a:bodyPr wrap="square" rtlCol="0">
            <a:spAutoFit/>
          </a:bodyPr>
          <a:lstStyle/>
          <a:p>
            <a:pPr algn="ctr"/>
            <a:r>
              <a:rPr lang="en-US" b="1">
                <a:latin typeface="Times New Roman" panose="02020603050405020304" pitchFamily="18" charset="0"/>
                <a:cs typeface="Times New Roman" panose="02020603050405020304" pitchFamily="18" charset="0"/>
              </a:rPr>
              <a:t>Under the guidance of :</a:t>
            </a:r>
          </a:p>
          <a:p>
            <a:pPr algn="ctr"/>
            <a:r>
              <a:rPr lang="en-US">
                <a:latin typeface="Times New Roman" panose="02020603050405020304" pitchFamily="18" charset="0"/>
                <a:cs typeface="Times New Roman" panose="02020603050405020304" pitchFamily="18" charset="0"/>
              </a:rPr>
              <a:t>Dr. Jitendra Mohan </a:t>
            </a:r>
          </a:p>
          <a:p>
            <a:pPr algn="ctr"/>
            <a:r>
              <a:rPr lang="en-US">
                <a:latin typeface="Times New Roman" panose="02020603050405020304" pitchFamily="18" charset="0"/>
                <a:cs typeface="Times New Roman" panose="02020603050405020304" pitchFamily="18" charset="0"/>
              </a:rPr>
              <a:t>(ECE Department)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FAADC"/>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6096000" y="0"/>
            <a:ext cx="0" cy="6858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3966" y="849982"/>
            <a:ext cx="1993660" cy="1015663"/>
          </a:xfrm>
          <a:prstGeom prst="rect">
            <a:avLst/>
          </a:prstGeom>
          <a:noFill/>
        </p:spPr>
        <p:txBody>
          <a:bodyPr wrap="square" rtlCol="0">
            <a:spAutoFit/>
          </a:bodyPr>
          <a:lstStyle/>
          <a:p>
            <a:pPr algn="r"/>
            <a:r>
              <a:rPr lang="en-US" sz="6000" b="1" dirty="0">
                <a:solidFill>
                  <a:srgbClr val="638ACF"/>
                </a:solidFill>
                <a:latin typeface="Times New Roman" panose="02020603050405020304" pitchFamily="18" charset="0"/>
                <a:cs typeface="Times New Roman" panose="02020603050405020304" pitchFamily="18" charset="0"/>
              </a:rPr>
              <a:t>No.4</a:t>
            </a:r>
            <a:endParaRPr lang="en-IN" sz="6000" b="1" dirty="0">
              <a:solidFill>
                <a:srgbClr val="638ACF"/>
              </a:solidFill>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830182" y="3485476"/>
            <a:ext cx="6884728" cy="354556"/>
            <a:chOff x="939865" y="1138338"/>
            <a:chExt cx="6837128" cy="354556"/>
          </a:xfrm>
        </p:grpSpPr>
        <p:cxnSp>
          <p:nvCxnSpPr>
            <p:cNvPr id="37" name="Straight Connector 36"/>
            <p:cNvCxnSpPr/>
            <p:nvPr/>
          </p:nvCxnSpPr>
          <p:spPr>
            <a:xfrm>
              <a:off x="939865" y="1326902"/>
              <a:ext cx="6837128" cy="0"/>
            </a:xfrm>
            <a:prstGeom prst="line">
              <a:avLst/>
            </a:prstGeom>
            <a:ln w="349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985361" y="1138338"/>
              <a:ext cx="345233" cy="354556"/>
            </a:xfrm>
            <a:prstGeom prst="ellipse">
              <a:avLst/>
            </a:prstGeom>
            <a:solidFill>
              <a:srgbClr val="8FAAD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638ACF"/>
                </a:solidFill>
                <a:latin typeface="Times New Roman" panose="02020603050405020304" pitchFamily="18" charset="0"/>
                <a:cs typeface="Times New Roman" panose="02020603050405020304" pitchFamily="18" charset="0"/>
              </a:endParaRPr>
            </a:p>
          </p:txBody>
        </p:sp>
        <p:sp>
          <p:nvSpPr>
            <p:cNvPr id="39" name="Oval 38"/>
            <p:cNvSpPr/>
            <p:nvPr/>
          </p:nvSpPr>
          <p:spPr>
            <a:xfrm>
              <a:off x="6084857" y="1247726"/>
              <a:ext cx="128588" cy="13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sp>
        <p:nvSpPr>
          <p:cNvPr id="41" name="Oval 40"/>
          <p:cNvSpPr/>
          <p:nvPr/>
        </p:nvSpPr>
        <p:spPr>
          <a:xfrm>
            <a:off x="5295900" y="2867701"/>
            <a:ext cx="661571" cy="675246"/>
          </a:xfrm>
          <a:prstGeom prst="ellipse">
            <a:avLst/>
          </a:prstGeom>
          <a:solidFill>
            <a:schemeClr val="bg1"/>
          </a:solidFill>
          <a:ln>
            <a:noFill/>
          </a:ln>
          <a:effectLst>
            <a:outerShdw blurRad="50800" dist="50800" dir="5400000" sx="17000" sy="1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nvGrpSpPr>
          <p:cNvPr id="60" name="Group 59"/>
          <p:cNvGrpSpPr/>
          <p:nvPr/>
        </p:nvGrpSpPr>
        <p:grpSpPr>
          <a:xfrm>
            <a:off x="4338078" y="790303"/>
            <a:ext cx="6884728" cy="1235110"/>
            <a:chOff x="4338078" y="368217"/>
            <a:chExt cx="6884728" cy="1235110"/>
          </a:xfrm>
        </p:grpSpPr>
        <p:grpSp>
          <p:nvGrpSpPr>
            <p:cNvPr id="23" name="Group 22"/>
            <p:cNvGrpSpPr/>
            <p:nvPr/>
          </p:nvGrpSpPr>
          <p:grpSpPr>
            <a:xfrm>
              <a:off x="4338078" y="1248771"/>
              <a:ext cx="6884728" cy="354556"/>
              <a:chOff x="4311133" y="1140455"/>
              <a:chExt cx="6837128" cy="354556"/>
            </a:xfrm>
          </p:grpSpPr>
          <p:cxnSp>
            <p:nvCxnSpPr>
              <p:cNvPr id="9" name="Straight Connector 8"/>
              <p:cNvCxnSpPr/>
              <p:nvPr/>
            </p:nvCxnSpPr>
            <p:spPr>
              <a:xfrm>
                <a:off x="4311133" y="1326902"/>
                <a:ext cx="6837128" cy="0"/>
              </a:xfrm>
              <a:prstGeom prst="line">
                <a:avLst/>
              </a:prstGeom>
              <a:ln w="349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893177" y="1140455"/>
                <a:ext cx="345233" cy="354556"/>
              </a:xfrm>
              <a:prstGeom prst="ellipse">
                <a:avLst/>
              </a:prstGeom>
              <a:solidFill>
                <a:srgbClr val="8FAAD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11" name="Oval 10"/>
              <p:cNvSpPr/>
              <p:nvPr/>
            </p:nvSpPr>
            <p:spPr>
              <a:xfrm>
                <a:off x="6001501" y="1247726"/>
                <a:ext cx="128588" cy="13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sp>
          <p:nvSpPr>
            <p:cNvPr id="13" name="Oval 12"/>
            <p:cNvSpPr/>
            <p:nvPr/>
          </p:nvSpPr>
          <p:spPr>
            <a:xfrm>
              <a:off x="6231155" y="485666"/>
              <a:ext cx="645895" cy="675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48" name="TextBox 47"/>
            <p:cNvSpPr txBox="1"/>
            <p:nvPr/>
          </p:nvSpPr>
          <p:spPr>
            <a:xfrm>
              <a:off x="6991549" y="368217"/>
              <a:ext cx="2076249" cy="369332"/>
            </a:xfrm>
            <a:prstGeom prst="rect">
              <a:avLst/>
            </a:prstGeom>
            <a:noFill/>
          </p:spPr>
          <p:txBody>
            <a:bodyPr wrap="square" rtlCol="0">
              <a:spAutoFit/>
            </a:bodyPr>
            <a:lstStyle/>
            <a:p>
              <a:r>
                <a:rPr lang="en-US" b="1" dirty="0">
                  <a:solidFill>
                    <a:srgbClr val="638ACF"/>
                  </a:solidFill>
                  <a:latin typeface="Times New Roman" panose="02020603050405020304" pitchFamily="18" charset="0"/>
                  <a:cs typeface="Times New Roman" panose="02020603050405020304" pitchFamily="18" charset="0"/>
                </a:rPr>
                <a:t>Frontend</a:t>
              </a:r>
              <a:endParaRPr lang="en-IN" b="1" dirty="0">
                <a:solidFill>
                  <a:srgbClr val="638ACF"/>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6991550" y="536206"/>
              <a:ext cx="2952750" cy="1015663"/>
            </a:xfrm>
            <a:prstGeom prst="rect">
              <a:avLst/>
            </a:prstGeom>
            <a:noFill/>
          </p:spPr>
          <p:txBody>
            <a:bodyPr wrap="square" rtlCol="0">
              <a:spAutoFit/>
            </a:bodyPr>
            <a:lstStyle/>
            <a:p>
              <a:r>
                <a:rPr lang="en-US" sz="6000" b="1" dirty="0">
                  <a:solidFill>
                    <a:schemeClr val="bg1"/>
                  </a:solidFill>
                  <a:latin typeface="Times New Roman" panose="02020603050405020304" pitchFamily="18" charset="0"/>
                  <a:cs typeface="Times New Roman" panose="02020603050405020304" pitchFamily="18" charset="0"/>
                </a:rPr>
                <a:t>HTML</a:t>
              </a:r>
              <a:endParaRPr lang="en-IN" sz="6000" b="1" dirty="0">
                <a:solidFill>
                  <a:schemeClr val="bg1"/>
                </a:solidFill>
                <a:latin typeface="Times New Roman" panose="02020603050405020304" pitchFamily="18" charset="0"/>
                <a:cs typeface="Times New Roman" panose="02020603050405020304" pitchFamily="18" charset="0"/>
              </a:endParaRPr>
            </a:p>
          </p:txBody>
        </p:sp>
      </p:grpSp>
      <p:sp>
        <p:nvSpPr>
          <p:cNvPr id="51" name="TextBox 50"/>
          <p:cNvSpPr txBox="1"/>
          <p:nvPr/>
        </p:nvSpPr>
        <p:spPr>
          <a:xfrm>
            <a:off x="3070368" y="2463433"/>
            <a:ext cx="2076249" cy="369332"/>
          </a:xfrm>
          <a:prstGeom prst="rect">
            <a:avLst/>
          </a:prstGeom>
          <a:noFill/>
        </p:spPr>
        <p:txBody>
          <a:bodyPr wrap="square" rtlCol="0">
            <a:spAutoFit/>
          </a:bodyPr>
          <a:lstStyle/>
          <a:p>
            <a:pPr algn="r"/>
            <a:r>
              <a:rPr lang="en-US" b="1" dirty="0">
                <a:solidFill>
                  <a:srgbClr val="638ACF"/>
                </a:solidFill>
                <a:latin typeface="Times New Roman" panose="02020603050405020304" pitchFamily="18" charset="0"/>
                <a:cs typeface="Times New Roman" panose="02020603050405020304" pitchFamily="18" charset="0"/>
              </a:rPr>
              <a:t>Frontend</a:t>
            </a:r>
            <a:endParaRPr lang="en-IN" b="1" dirty="0">
              <a:solidFill>
                <a:srgbClr val="638ACF"/>
              </a:solidFill>
              <a:latin typeface="Times New Roman" panose="02020603050405020304" pitchFamily="18" charset="0"/>
              <a:cs typeface="Times New Roman" panose="02020603050405020304" pitchFamily="18" charset="0"/>
            </a:endParaRPr>
          </a:p>
        </p:txBody>
      </p:sp>
      <p:grpSp>
        <p:nvGrpSpPr>
          <p:cNvPr id="61" name="Group 60"/>
          <p:cNvGrpSpPr/>
          <p:nvPr/>
        </p:nvGrpSpPr>
        <p:grpSpPr>
          <a:xfrm>
            <a:off x="4317747" y="4837944"/>
            <a:ext cx="6884728" cy="1273820"/>
            <a:chOff x="4338078" y="327390"/>
            <a:chExt cx="6884728" cy="1273820"/>
          </a:xfrm>
        </p:grpSpPr>
        <p:grpSp>
          <p:nvGrpSpPr>
            <p:cNvPr id="62" name="Group 61"/>
            <p:cNvGrpSpPr/>
            <p:nvPr/>
          </p:nvGrpSpPr>
          <p:grpSpPr>
            <a:xfrm>
              <a:off x="4338078" y="1246654"/>
              <a:ext cx="6884728" cy="354556"/>
              <a:chOff x="4311133" y="1138338"/>
              <a:chExt cx="6837128" cy="354556"/>
            </a:xfrm>
          </p:grpSpPr>
          <p:cxnSp>
            <p:nvCxnSpPr>
              <p:cNvPr id="66" name="Straight Connector 65"/>
              <p:cNvCxnSpPr/>
              <p:nvPr/>
            </p:nvCxnSpPr>
            <p:spPr>
              <a:xfrm>
                <a:off x="4311133" y="1326902"/>
                <a:ext cx="6837128" cy="0"/>
              </a:xfrm>
              <a:prstGeom prst="line">
                <a:avLst/>
              </a:prstGeom>
              <a:ln w="349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893177" y="1138338"/>
                <a:ext cx="345233" cy="354556"/>
              </a:xfrm>
              <a:prstGeom prst="ellipse">
                <a:avLst/>
              </a:prstGeom>
              <a:solidFill>
                <a:srgbClr val="8FAAD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68" name="Oval 67"/>
              <p:cNvSpPr/>
              <p:nvPr/>
            </p:nvSpPr>
            <p:spPr>
              <a:xfrm>
                <a:off x="6003866" y="1247726"/>
                <a:ext cx="128588" cy="13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sp>
          <p:nvSpPr>
            <p:cNvPr id="63" name="Oval 62"/>
            <p:cNvSpPr/>
            <p:nvPr/>
          </p:nvSpPr>
          <p:spPr>
            <a:xfrm>
              <a:off x="6231154" y="485666"/>
              <a:ext cx="666227" cy="675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64" name="TextBox 63"/>
            <p:cNvSpPr txBox="1"/>
            <p:nvPr/>
          </p:nvSpPr>
          <p:spPr>
            <a:xfrm>
              <a:off x="6991743" y="327390"/>
              <a:ext cx="2296160" cy="368300"/>
            </a:xfrm>
            <a:prstGeom prst="rect">
              <a:avLst/>
            </a:prstGeom>
            <a:noFill/>
          </p:spPr>
          <p:txBody>
            <a:bodyPr wrap="square" rtlCol="0">
              <a:spAutoFit/>
            </a:bodyPr>
            <a:lstStyle/>
            <a:p>
              <a:r>
                <a:rPr lang="en-US" b="1" dirty="0">
                  <a:solidFill>
                    <a:srgbClr val="638ACF"/>
                  </a:solidFill>
                  <a:latin typeface="Times New Roman" panose="02020603050405020304" pitchFamily="18" charset="0"/>
                  <a:cs typeface="Times New Roman" panose="02020603050405020304" pitchFamily="18" charset="0"/>
                </a:rPr>
                <a:t>Frontend/Backend</a:t>
              </a:r>
              <a:endParaRPr lang="en-IN" b="1" dirty="0">
                <a:solidFill>
                  <a:srgbClr val="638ACF"/>
                </a:solidFill>
                <a:latin typeface="Times New Roman" panose="02020603050405020304" pitchFamily="18" charset="0"/>
                <a:cs typeface="Times New Roman" panose="02020603050405020304" pitchFamily="18" charset="0"/>
              </a:endParaRPr>
            </a:p>
          </p:txBody>
        </p:sp>
      </p:grpSp>
      <p:sp>
        <p:nvSpPr>
          <p:cNvPr id="31" name="TextBox 30"/>
          <p:cNvSpPr txBox="1"/>
          <p:nvPr/>
        </p:nvSpPr>
        <p:spPr>
          <a:xfrm>
            <a:off x="3554233" y="2676128"/>
            <a:ext cx="1592384" cy="1015663"/>
          </a:xfrm>
          <a:prstGeom prst="rect">
            <a:avLst/>
          </a:prstGeom>
          <a:noFill/>
        </p:spPr>
        <p:txBody>
          <a:bodyPr wrap="square" rtlCol="0">
            <a:spAutoFit/>
          </a:bodyPr>
          <a:lstStyle/>
          <a:p>
            <a:pPr algn="r"/>
            <a:r>
              <a:rPr lang="en-US" sz="6000" b="1" dirty="0">
                <a:solidFill>
                  <a:schemeClr val="bg1"/>
                </a:solidFill>
                <a:latin typeface="Times New Roman" panose="02020603050405020304" pitchFamily="18" charset="0"/>
                <a:cs typeface="Times New Roman" panose="02020603050405020304" pitchFamily="18" charset="0"/>
              </a:rPr>
              <a:t>CSS</a:t>
            </a:r>
            <a:endParaRPr lang="en-IN" sz="6000" b="1" dirty="0">
              <a:solidFill>
                <a:schemeClr val="bg1"/>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6820435" y="5022610"/>
            <a:ext cx="2952750" cy="1015663"/>
          </a:xfrm>
          <a:prstGeom prst="rect">
            <a:avLst/>
          </a:prstGeom>
          <a:noFill/>
        </p:spPr>
        <p:txBody>
          <a:bodyPr wrap="square" rtlCol="0">
            <a:spAutoFit/>
          </a:bodyPr>
          <a:lstStyle/>
          <a:p>
            <a:r>
              <a:rPr lang="en-US" sz="6000" b="1" dirty="0">
                <a:solidFill>
                  <a:schemeClr val="bg1"/>
                </a:solidFill>
                <a:latin typeface="Times New Roman" panose="02020603050405020304" pitchFamily="18" charset="0"/>
                <a:cs typeface="Times New Roman" panose="02020603050405020304" pitchFamily="18" charset="0"/>
              </a:rPr>
              <a:t>JS</a:t>
            </a:r>
            <a:endParaRPr lang="en-IN" sz="6000" b="1" dirty="0">
              <a:solidFill>
                <a:schemeClr val="bg1"/>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6207865" y="2707120"/>
            <a:ext cx="1946106" cy="1015663"/>
          </a:xfrm>
          <a:prstGeom prst="rect">
            <a:avLst/>
          </a:prstGeom>
          <a:noFill/>
        </p:spPr>
        <p:txBody>
          <a:bodyPr wrap="square" rtlCol="0">
            <a:spAutoFit/>
          </a:bodyPr>
          <a:lstStyle/>
          <a:p>
            <a:pPr algn="just"/>
            <a:r>
              <a:rPr lang="en-US" sz="6000" b="1" dirty="0">
                <a:solidFill>
                  <a:srgbClr val="638ACF"/>
                </a:solidFill>
                <a:latin typeface="Times New Roman" panose="02020603050405020304" pitchFamily="18" charset="0"/>
                <a:cs typeface="Times New Roman" panose="02020603050405020304" pitchFamily="18" charset="0"/>
              </a:rPr>
              <a:t>No.5</a:t>
            </a:r>
            <a:endParaRPr lang="en-IN" sz="6000" b="1" dirty="0">
              <a:solidFill>
                <a:srgbClr val="638AC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3897197" y="4904477"/>
            <a:ext cx="1990026" cy="1015663"/>
          </a:xfrm>
          <a:prstGeom prst="rect">
            <a:avLst/>
          </a:prstGeom>
          <a:noFill/>
        </p:spPr>
        <p:txBody>
          <a:bodyPr wrap="square" rtlCol="0">
            <a:spAutoFit/>
          </a:bodyPr>
          <a:lstStyle/>
          <a:p>
            <a:pPr algn="r"/>
            <a:r>
              <a:rPr lang="en-US" sz="6000" b="1" dirty="0">
                <a:solidFill>
                  <a:srgbClr val="638ACF"/>
                </a:solidFill>
                <a:latin typeface="Times New Roman" panose="02020603050405020304" pitchFamily="18" charset="0"/>
                <a:cs typeface="Times New Roman" panose="02020603050405020304" pitchFamily="18" charset="0"/>
              </a:rPr>
              <a:t>No.6</a:t>
            </a:r>
            <a:endParaRPr lang="en-IN" sz="6000" b="1" dirty="0">
              <a:solidFill>
                <a:srgbClr val="638AC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6096000" y="0"/>
            <a:ext cx="0" cy="6858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3966" y="849982"/>
            <a:ext cx="1993660" cy="1015663"/>
          </a:xfrm>
          <a:prstGeom prst="rect">
            <a:avLst/>
          </a:prstGeom>
          <a:noFill/>
        </p:spPr>
        <p:txBody>
          <a:bodyPr wrap="square" rtlCol="0">
            <a:spAutoFit/>
          </a:bodyPr>
          <a:lstStyle/>
          <a:p>
            <a:pPr algn="r"/>
            <a:r>
              <a:rPr lang="en-US" sz="6000" b="1" dirty="0">
                <a:solidFill>
                  <a:srgbClr val="EF9253"/>
                </a:solidFill>
                <a:latin typeface="Times New Roman" panose="02020603050405020304" pitchFamily="18" charset="0"/>
                <a:cs typeface="Times New Roman" panose="02020603050405020304" pitchFamily="18" charset="0"/>
              </a:rPr>
              <a:t>No.7</a:t>
            </a:r>
            <a:endParaRPr lang="en-IN" sz="6000" b="1" dirty="0">
              <a:solidFill>
                <a:srgbClr val="EF9253"/>
              </a:solidFill>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830182" y="3485476"/>
            <a:ext cx="6884728" cy="354556"/>
            <a:chOff x="939865" y="1138338"/>
            <a:chExt cx="6837128" cy="354556"/>
          </a:xfrm>
        </p:grpSpPr>
        <p:cxnSp>
          <p:nvCxnSpPr>
            <p:cNvPr id="37" name="Straight Connector 36"/>
            <p:cNvCxnSpPr/>
            <p:nvPr/>
          </p:nvCxnSpPr>
          <p:spPr>
            <a:xfrm>
              <a:off x="939865" y="1326902"/>
              <a:ext cx="6837128" cy="0"/>
            </a:xfrm>
            <a:prstGeom prst="line">
              <a:avLst/>
            </a:prstGeom>
            <a:ln w="349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985361" y="1138338"/>
              <a:ext cx="345233" cy="354556"/>
            </a:xfrm>
            <a:prstGeom prst="ellipse">
              <a:avLst/>
            </a:prstGeom>
            <a:solidFill>
              <a:srgbClr val="F4B18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39" name="Oval 38"/>
            <p:cNvSpPr/>
            <p:nvPr/>
          </p:nvSpPr>
          <p:spPr>
            <a:xfrm>
              <a:off x="6084857" y="1247726"/>
              <a:ext cx="128588" cy="13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sp>
        <p:nvSpPr>
          <p:cNvPr id="41" name="Oval 40"/>
          <p:cNvSpPr/>
          <p:nvPr/>
        </p:nvSpPr>
        <p:spPr>
          <a:xfrm>
            <a:off x="5295900" y="2867701"/>
            <a:ext cx="661571" cy="675246"/>
          </a:xfrm>
          <a:prstGeom prst="ellipse">
            <a:avLst/>
          </a:prstGeom>
          <a:solidFill>
            <a:schemeClr val="bg1"/>
          </a:solidFill>
          <a:ln>
            <a:noFill/>
          </a:ln>
          <a:effectLst>
            <a:outerShdw blurRad="50800" dist="50800" dir="5400000" sx="17000" sy="1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nvGrpSpPr>
          <p:cNvPr id="60" name="Group 59"/>
          <p:cNvGrpSpPr/>
          <p:nvPr/>
        </p:nvGrpSpPr>
        <p:grpSpPr>
          <a:xfrm>
            <a:off x="4338078" y="790303"/>
            <a:ext cx="6884728" cy="1235110"/>
            <a:chOff x="4338078" y="368217"/>
            <a:chExt cx="6884728" cy="1235110"/>
          </a:xfrm>
        </p:grpSpPr>
        <p:grpSp>
          <p:nvGrpSpPr>
            <p:cNvPr id="23" name="Group 22"/>
            <p:cNvGrpSpPr/>
            <p:nvPr/>
          </p:nvGrpSpPr>
          <p:grpSpPr>
            <a:xfrm>
              <a:off x="4338078" y="1248771"/>
              <a:ext cx="6884728" cy="354556"/>
              <a:chOff x="4311133" y="1140455"/>
              <a:chExt cx="6837128" cy="354556"/>
            </a:xfrm>
          </p:grpSpPr>
          <p:cxnSp>
            <p:nvCxnSpPr>
              <p:cNvPr id="9" name="Straight Connector 8"/>
              <p:cNvCxnSpPr/>
              <p:nvPr/>
            </p:nvCxnSpPr>
            <p:spPr>
              <a:xfrm>
                <a:off x="4311133" y="1326902"/>
                <a:ext cx="6837128" cy="0"/>
              </a:xfrm>
              <a:prstGeom prst="line">
                <a:avLst/>
              </a:prstGeom>
              <a:ln w="349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893177" y="1140455"/>
                <a:ext cx="345233" cy="354556"/>
              </a:xfrm>
              <a:prstGeom prst="ellipse">
                <a:avLst/>
              </a:prstGeom>
              <a:solidFill>
                <a:srgbClr val="F1A069"/>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11" name="Oval 10"/>
              <p:cNvSpPr/>
              <p:nvPr/>
            </p:nvSpPr>
            <p:spPr>
              <a:xfrm>
                <a:off x="6001501" y="1247726"/>
                <a:ext cx="128588" cy="13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sp>
          <p:nvSpPr>
            <p:cNvPr id="13" name="Oval 12"/>
            <p:cNvSpPr/>
            <p:nvPr/>
          </p:nvSpPr>
          <p:spPr>
            <a:xfrm>
              <a:off x="6231155" y="485666"/>
              <a:ext cx="645895" cy="675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48" name="TextBox 47"/>
            <p:cNvSpPr txBox="1"/>
            <p:nvPr/>
          </p:nvSpPr>
          <p:spPr>
            <a:xfrm>
              <a:off x="6991549" y="368217"/>
              <a:ext cx="2076249" cy="369332"/>
            </a:xfrm>
            <a:prstGeom prst="rect">
              <a:avLst/>
            </a:prstGeom>
            <a:noFill/>
          </p:spPr>
          <p:txBody>
            <a:bodyPr wrap="square" rtlCol="0">
              <a:spAutoFit/>
            </a:bodyPr>
            <a:lstStyle/>
            <a:p>
              <a:r>
                <a:rPr lang="en-US" b="1" dirty="0">
                  <a:solidFill>
                    <a:srgbClr val="EF9253"/>
                  </a:solidFill>
                  <a:latin typeface="Times New Roman" panose="02020603050405020304" pitchFamily="18" charset="0"/>
                  <a:cs typeface="Times New Roman" panose="02020603050405020304" pitchFamily="18" charset="0"/>
                </a:rPr>
                <a:t>Server Scripting</a:t>
              </a:r>
              <a:endParaRPr lang="en-IN" b="1" dirty="0">
                <a:solidFill>
                  <a:srgbClr val="EF9253"/>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6908721" y="604221"/>
              <a:ext cx="2952750" cy="830997"/>
            </a:xfrm>
            <a:prstGeom prst="rect">
              <a:avLst/>
            </a:prstGeom>
            <a:noFill/>
          </p:spPr>
          <p:txBody>
            <a:bodyPr wrap="squar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PHP</a:t>
              </a:r>
              <a:endParaRPr lang="en-IN" sz="4800" b="1" dirty="0">
                <a:solidFill>
                  <a:schemeClr val="bg1"/>
                </a:solidFill>
                <a:latin typeface="Times New Roman" panose="02020603050405020304" pitchFamily="18" charset="0"/>
                <a:cs typeface="Times New Roman" panose="02020603050405020304" pitchFamily="18" charset="0"/>
              </a:endParaRPr>
            </a:p>
          </p:txBody>
        </p:sp>
      </p:grpSp>
      <p:sp>
        <p:nvSpPr>
          <p:cNvPr id="51" name="TextBox 50"/>
          <p:cNvSpPr txBox="1"/>
          <p:nvPr/>
        </p:nvSpPr>
        <p:spPr>
          <a:xfrm>
            <a:off x="3234421" y="2529556"/>
            <a:ext cx="2076249" cy="369332"/>
          </a:xfrm>
          <a:prstGeom prst="rect">
            <a:avLst/>
          </a:prstGeom>
          <a:noFill/>
        </p:spPr>
        <p:txBody>
          <a:bodyPr wrap="square" rtlCol="0">
            <a:spAutoFit/>
          </a:bodyPr>
          <a:lstStyle/>
          <a:p>
            <a:pPr algn="r"/>
            <a:r>
              <a:rPr lang="en-US" b="1" dirty="0">
                <a:solidFill>
                  <a:srgbClr val="EF9253"/>
                </a:solidFill>
                <a:latin typeface="Times New Roman" panose="02020603050405020304" pitchFamily="18" charset="0"/>
                <a:cs typeface="Times New Roman" panose="02020603050405020304" pitchFamily="18" charset="0"/>
              </a:rPr>
              <a:t>Features</a:t>
            </a:r>
            <a:endParaRPr lang="en-IN" b="1" dirty="0">
              <a:solidFill>
                <a:srgbClr val="EF9253"/>
              </a:solidFill>
              <a:latin typeface="Times New Roman" panose="02020603050405020304" pitchFamily="18" charset="0"/>
              <a:cs typeface="Times New Roman" panose="02020603050405020304" pitchFamily="18" charset="0"/>
            </a:endParaRPr>
          </a:p>
        </p:txBody>
      </p:sp>
      <p:grpSp>
        <p:nvGrpSpPr>
          <p:cNvPr id="61" name="Group 60"/>
          <p:cNvGrpSpPr/>
          <p:nvPr/>
        </p:nvGrpSpPr>
        <p:grpSpPr>
          <a:xfrm>
            <a:off x="4317747" y="4717272"/>
            <a:ext cx="6884728" cy="1394492"/>
            <a:chOff x="4338078" y="206718"/>
            <a:chExt cx="6884728" cy="1394492"/>
          </a:xfrm>
        </p:grpSpPr>
        <p:grpSp>
          <p:nvGrpSpPr>
            <p:cNvPr id="62" name="Group 61"/>
            <p:cNvGrpSpPr/>
            <p:nvPr/>
          </p:nvGrpSpPr>
          <p:grpSpPr>
            <a:xfrm>
              <a:off x="4338078" y="1246654"/>
              <a:ext cx="6884728" cy="354556"/>
              <a:chOff x="4311133" y="1138338"/>
              <a:chExt cx="6837128" cy="354556"/>
            </a:xfrm>
          </p:grpSpPr>
          <p:cxnSp>
            <p:nvCxnSpPr>
              <p:cNvPr id="66" name="Straight Connector 65"/>
              <p:cNvCxnSpPr/>
              <p:nvPr/>
            </p:nvCxnSpPr>
            <p:spPr>
              <a:xfrm>
                <a:off x="4311133" y="1326902"/>
                <a:ext cx="6837128" cy="0"/>
              </a:xfrm>
              <a:prstGeom prst="line">
                <a:avLst/>
              </a:prstGeom>
              <a:ln w="349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893177" y="1138338"/>
                <a:ext cx="345233" cy="354556"/>
              </a:xfrm>
              <a:prstGeom prst="ellipse">
                <a:avLst/>
              </a:prstGeom>
              <a:solidFill>
                <a:srgbClr val="F4B18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68" name="Oval 67"/>
              <p:cNvSpPr/>
              <p:nvPr/>
            </p:nvSpPr>
            <p:spPr>
              <a:xfrm>
                <a:off x="6003866" y="1247726"/>
                <a:ext cx="128588" cy="13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sp>
          <p:nvSpPr>
            <p:cNvPr id="63" name="Oval 62"/>
            <p:cNvSpPr/>
            <p:nvPr/>
          </p:nvSpPr>
          <p:spPr>
            <a:xfrm>
              <a:off x="6231154" y="485666"/>
              <a:ext cx="666227" cy="675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64" name="TextBox 63"/>
            <p:cNvSpPr txBox="1"/>
            <p:nvPr/>
          </p:nvSpPr>
          <p:spPr>
            <a:xfrm>
              <a:off x="6991550" y="206718"/>
              <a:ext cx="2076249" cy="369332"/>
            </a:xfrm>
            <a:prstGeom prst="rect">
              <a:avLst/>
            </a:prstGeom>
            <a:noFill/>
          </p:spPr>
          <p:txBody>
            <a:bodyPr wrap="square" rtlCol="0">
              <a:spAutoFit/>
            </a:bodyPr>
            <a:lstStyle/>
            <a:p>
              <a:r>
                <a:rPr lang="en-US" b="1" dirty="0">
                  <a:solidFill>
                    <a:srgbClr val="EF9253"/>
                  </a:solidFill>
                  <a:latin typeface="Times New Roman" panose="02020603050405020304" pitchFamily="18" charset="0"/>
                  <a:cs typeface="Times New Roman" panose="02020603050405020304" pitchFamily="18" charset="0"/>
                </a:rPr>
                <a:t>Features</a:t>
              </a:r>
              <a:endParaRPr lang="en-IN" b="1" dirty="0">
                <a:solidFill>
                  <a:srgbClr val="EF9253"/>
                </a:solidFill>
                <a:latin typeface="Times New Roman" panose="02020603050405020304" pitchFamily="18" charset="0"/>
                <a:cs typeface="Times New Roman" panose="02020603050405020304" pitchFamily="18" charset="0"/>
              </a:endParaRPr>
            </a:p>
          </p:txBody>
        </p:sp>
      </p:grpSp>
      <p:sp>
        <p:nvSpPr>
          <p:cNvPr id="31" name="TextBox 30"/>
          <p:cNvSpPr txBox="1"/>
          <p:nvPr/>
        </p:nvSpPr>
        <p:spPr>
          <a:xfrm>
            <a:off x="227671" y="2714222"/>
            <a:ext cx="5068229" cy="830997"/>
          </a:xfrm>
          <a:prstGeom prst="rect">
            <a:avLst/>
          </a:prstGeom>
          <a:noFill/>
        </p:spPr>
        <p:txBody>
          <a:bodyPr wrap="square" rtlCol="0">
            <a:spAutoFit/>
          </a:bodyPr>
          <a:lstStyle/>
          <a:p>
            <a:pPr algn="r"/>
            <a:r>
              <a:rPr lang="en-US" sz="4800" b="1" dirty="0">
                <a:solidFill>
                  <a:schemeClr val="bg1"/>
                </a:solidFill>
                <a:latin typeface="Times New Roman" panose="02020603050405020304" pitchFamily="18" charset="0"/>
                <a:cs typeface="Times New Roman" panose="02020603050405020304" pitchFamily="18" charset="0"/>
              </a:rPr>
              <a:t>Instant Callback</a:t>
            </a:r>
            <a:endParaRPr lang="en-IN" sz="4800" b="1" dirty="0">
              <a:solidFill>
                <a:schemeClr val="bg1"/>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6971219" y="4996220"/>
            <a:ext cx="4458781" cy="830997"/>
          </a:xfrm>
          <a:prstGeom prst="rect">
            <a:avLst/>
          </a:prstGeom>
          <a:noFill/>
        </p:spPr>
        <p:txBody>
          <a:bodyPr wrap="squar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24*7 Support</a:t>
            </a:r>
            <a:endParaRPr lang="en-IN" sz="4800" b="1" dirty="0">
              <a:solidFill>
                <a:schemeClr val="bg1"/>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6210823" y="2691973"/>
            <a:ext cx="1946106" cy="1015663"/>
          </a:xfrm>
          <a:prstGeom prst="rect">
            <a:avLst/>
          </a:prstGeom>
          <a:noFill/>
        </p:spPr>
        <p:txBody>
          <a:bodyPr wrap="square" rtlCol="0">
            <a:spAutoFit/>
          </a:bodyPr>
          <a:lstStyle/>
          <a:p>
            <a:pPr algn="just"/>
            <a:r>
              <a:rPr lang="en-US" sz="6000" b="1" dirty="0">
                <a:solidFill>
                  <a:srgbClr val="EF9253"/>
                </a:solidFill>
                <a:latin typeface="Times New Roman" panose="02020603050405020304" pitchFamily="18" charset="0"/>
                <a:cs typeface="Times New Roman" panose="02020603050405020304" pitchFamily="18" charset="0"/>
              </a:rPr>
              <a:t>No.8</a:t>
            </a:r>
            <a:endParaRPr lang="en-IN" sz="6000" b="1" dirty="0">
              <a:solidFill>
                <a:srgbClr val="EF9253"/>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3897197" y="4904477"/>
            <a:ext cx="1990026" cy="1015663"/>
          </a:xfrm>
          <a:prstGeom prst="rect">
            <a:avLst/>
          </a:prstGeom>
          <a:noFill/>
        </p:spPr>
        <p:txBody>
          <a:bodyPr wrap="square" rtlCol="0">
            <a:spAutoFit/>
          </a:bodyPr>
          <a:lstStyle/>
          <a:p>
            <a:pPr algn="r"/>
            <a:r>
              <a:rPr lang="en-US" sz="6000" b="1" dirty="0">
                <a:solidFill>
                  <a:srgbClr val="EF9253"/>
                </a:solidFill>
                <a:latin typeface="Times New Roman" panose="02020603050405020304" pitchFamily="18" charset="0"/>
                <a:cs typeface="Times New Roman" panose="02020603050405020304" pitchFamily="18" charset="0"/>
              </a:rPr>
              <a:t>No.9</a:t>
            </a:r>
            <a:endParaRPr lang="en-IN" sz="6000" b="1" dirty="0">
              <a:solidFill>
                <a:srgbClr val="EF9253"/>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gradFill flip="none" rotWithShape="0">
          <a:gsLst>
            <a:gs pos="1000">
              <a:schemeClr val="accent2">
                <a:lumMod val="20000"/>
                <a:lumOff val="80000"/>
                <a:alpha val="87000"/>
              </a:schemeClr>
            </a:gs>
            <a:gs pos="100000">
              <a:schemeClr val="accent1">
                <a:lumMod val="30000"/>
                <a:lumOff val="70000"/>
                <a:alpha val="97000"/>
              </a:schemeClr>
            </a:gs>
          </a:gsLst>
          <a:lin ang="5400000" scaled="1"/>
          <a:tileRect/>
        </a:gradFill>
        <a:effectLst/>
      </p:bgPr>
    </p:bg>
    <p:spTree>
      <p:nvGrpSpPr>
        <p:cNvPr id="1" name="Shape 111"/>
        <p:cNvGrpSpPr/>
        <p:nvPr/>
      </p:nvGrpSpPr>
      <p:grpSpPr>
        <a:xfrm>
          <a:off x="0" y="0"/>
          <a:ext cx="0" cy="0"/>
          <a:chOff x="0" y="0"/>
          <a:chExt cx="0" cy="0"/>
        </a:xfrm>
      </p:grpSpPr>
      <p:pic>
        <p:nvPicPr>
          <p:cNvPr id="8" name="Google Shape;114;p17"/>
          <p:cNvPicPr preferRelativeResize="0">
            <a:picLocks noGrp="1"/>
          </p:cNvPicPr>
          <p:nvPr>
            <p:ph type="pic" idx="1"/>
          </p:nvPr>
        </p:nvPicPr>
        <p:blipFill rotWithShape="1">
          <a:blip r:embed="rId3"/>
          <a:srcRect l="7802" r="29295"/>
          <a:stretch>
            <a:fillRect/>
          </a:stretch>
        </p:blipFill>
        <p:spPr>
          <a:xfrm>
            <a:off x="5165118" y="1378782"/>
            <a:ext cx="6416704" cy="381158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2" name="Google Shape;112;p17"/>
          <p:cNvSpPr txBox="1">
            <a:spLocks noGrp="1"/>
          </p:cNvSpPr>
          <p:nvPr>
            <p:ph type="title"/>
          </p:nvPr>
        </p:nvSpPr>
        <p:spPr>
          <a:xfrm>
            <a:off x="839788" y="457199"/>
            <a:ext cx="5865812" cy="663935"/>
          </a:xfrm>
          <a:prstGeom prst="rect">
            <a:avLst/>
          </a:prstGeom>
        </p:spPr>
        <p:txBody>
          <a:bodyPr spcFirstLastPara="1" vert="horz" wrap="square" lIns="121900" tIns="121900" rIns="121900" bIns="121900" rtlCol="0" anchor="t" anchorCtr="0">
            <a:noAutofit/>
          </a:bodyPr>
          <a:lstStyle/>
          <a:p>
            <a:r>
              <a:rPr lang="en-GB" sz="4400" b="1" dirty="0">
                <a:latin typeface="SF Pro Text" panose="00000500000000000000" pitchFamily="2" charset="0"/>
                <a:ea typeface="SF Pro Text" panose="00000500000000000000" pitchFamily="2" charset="0"/>
              </a:rPr>
              <a:t>Web  Development</a:t>
            </a:r>
            <a:endParaRPr sz="4400" b="1" dirty="0">
              <a:latin typeface="SF Pro Text" panose="00000500000000000000" pitchFamily="2" charset="0"/>
              <a:ea typeface="SF Pro Text" panose="00000500000000000000" pitchFamily="2" charset="0"/>
            </a:endParaRPr>
          </a:p>
        </p:txBody>
      </p:sp>
      <p:sp>
        <p:nvSpPr>
          <p:cNvPr id="113" name="Google Shape;113;p17"/>
          <p:cNvSpPr txBox="1">
            <a:spLocks noGrp="1"/>
          </p:cNvSpPr>
          <p:nvPr>
            <p:ph type="body" sz="half" idx="2"/>
          </p:nvPr>
        </p:nvSpPr>
        <p:spPr>
          <a:xfrm>
            <a:off x="839788" y="1448869"/>
            <a:ext cx="3932237" cy="4169850"/>
          </a:xfrm>
          <a:prstGeom prst="rect">
            <a:avLst/>
          </a:prstGeom>
        </p:spPr>
        <p:txBody>
          <a:bodyPr spcFirstLastPara="1" vert="horz" wrap="square" lIns="121900" tIns="121900" rIns="121900" bIns="121900" rtlCol="0" anchor="t" anchorCtr="0">
            <a:noAutofit/>
          </a:bodyPr>
          <a:lstStyle/>
          <a:p>
            <a:pPr marL="285750" indent="-285750">
              <a:spcAft>
                <a:spcPts val="1600"/>
              </a:spcAft>
              <a:buFont typeface="Wingdings" panose="05000000000000000000" charset="0"/>
              <a:buChar char="Ø"/>
            </a:pPr>
            <a:r>
              <a:rPr lang="en-US" sz="1800" dirty="0">
                <a:solidFill>
                  <a:srgbClr val="000000"/>
                </a:solidFill>
                <a:latin typeface="SF Pro Display" panose="00000500000000000000" pitchFamily="2" charset="0"/>
                <a:ea typeface="SF Pro Display" panose="00000500000000000000" pitchFamily="2" charset="0"/>
              </a:rPr>
              <a:t>Web Development is the building and maintenance of websites; it’s the work that happens behind the scenes to make a website look great, work fast and perform well with a seamless user experience.</a:t>
            </a:r>
          </a:p>
          <a:p>
            <a:pPr marL="285750" indent="-285750">
              <a:spcAft>
                <a:spcPts val="1600"/>
              </a:spcAft>
              <a:buFont typeface="Wingdings" panose="05000000000000000000" charset="0"/>
              <a:buChar char="Ø"/>
            </a:pPr>
            <a:endParaRPr lang="en-US" sz="1800" dirty="0">
              <a:solidFill>
                <a:srgbClr val="000000"/>
              </a:solidFill>
              <a:latin typeface="SF Pro Display" panose="00000500000000000000" pitchFamily="2" charset="0"/>
              <a:ea typeface="SF Pro Display" panose="00000500000000000000" pitchFamily="2" charset="0"/>
            </a:endParaRPr>
          </a:p>
          <a:p>
            <a:pPr marL="285750" indent="-285750">
              <a:spcAft>
                <a:spcPts val="1600"/>
              </a:spcAft>
              <a:buFont typeface="Wingdings" panose="05000000000000000000" charset="0"/>
              <a:buChar char="Ø"/>
            </a:pPr>
            <a:r>
              <a:rPr lang="en-US" sz="1800" dirty="0">
                <a:solidFill>
                  <a:srgbClr val="000000"/>
                </a:solidFill>
                <a:latin typeface="SF Pro Display" panose="00000500000000000000" pitchFamily="2" charset="0"/>
                <a:ea typeface="SF Pro Display" panose="00000500000000000000" pitchFamily="2" charset="0"/>
              </a:rPr>
              <a:t>The languages they use depends on the types of tasks they are performing and the platforms on which they are working.</a:t>
            </a:r>
          </a:p>
          <a:p>
            <a:pPr marL="171450" indent="-171450">
              <a:spcAft>
                <a:spcPts val="1600"/>
              </a:spcAft>
              <a:buFont typeface="Wingdings" panose="05000000000000000000" charset="0"/>
              <a:buChar char="Ø"/>
            </a:pPr>
            <a:endParaRPr lang="en-US" sz="1200" dirty="0">
              <a:solidFill>
                <a:srgbClr val="000000"/>
              </a:solidFill>
              <a:latin typeface="SF Pro Display" panose="00000500000000000000" pitchFamily="2" charset="0"/>
              <a:ea typeface="SF Pro Display" panose="00000500000000000000" pitchFamily="2" charset="0"/>
            </a:endParaRPr>
          </a:p>
          <a:p>
            <a:pPr marL="171450" indent="-171450">
              <a:spcAft>
                <a:spcPts val="1600"/>
              </a:spcAft>
              <a:buFont typeface="Wingdings" panose="05000000000000000000" charset="0"/>
              <a:buChar char="Ø"/>
            </a:pPr>
            <a:endParaRPr lang="en-US" sz="1200" dirty="0">
              <a:solidFill>
                <a:srgbClr val="000000"/>
              </a:solidFill>
              <a:latin typeface="SF Pro Display" panose="00000500000000000000" pitchFamily="2" charset="0"/>
              <a:ea typeface="SF Pro Display" panose="00000500000000000000" pitchFamily="2" charset="0"/>
            </a:endParaRPr>
          </a:p>
          <a:p>
            <a:pPr marL="171450" indent="-171450">
              <a:spcAft>
                <a:spcPts val="1600"/>
              </a:spcAft>
              <a:buFont typeface="Wingdings" panose="05000000000000000000" charset="0"/>
              <a:buChar char="Ø"/>
            </a:pPr>
            <a:endParaRPr sz="1200" dirty="0">
              <a:solidFill>
                <a:srgbClr val="000000"/>
              </a:solidFill>
              <a:latin typeface="SF Pro Display" panose="00000500000000000000" pitchFamily="2" charset="0"/>
              <a:ea typeface="SF Pro Display" panose="00000500000000000000" pitchFamily="2" charset="0"/>
            </a:endParaRPr>
          </a:p>
        </p:txBody>
      </p:sp>
      <p:sp>
        <p:nvSpPr>
          <p:cNvPr id="115" name="Google Shape;115;p17"/>
          <p:cNvSpPr txBox="1"/>
          <p:nvPr/>
        </p:nvSpPr>
        <p:spPr>
          <a:xfrm>
            <a:off x="5045848" y="5190370"/>
            <a:ext cx="6274000" cy="519430"/>
          </a:xfrm>
          <a:prstGeom prst="rect">
            <a:avLst/>
          </a:prstGeom>
          <a:noFill/>
          <a:ln>
            <a:noFill/>
          </a:ln>
        </p:spPr>
        <p:txBody>
          <a:bodyPr spcFirstLastPara="1" wrap="square" lIns="121900" tIns="121900" rIns="121900" bIns="121900" anchor="t" anchorCtr="0">
            <a:spAutoFit/>
          </a:bodyPr>
          <a:lstStyle/>
          <a:p>
            <a:r>
              <a:rPr lang="en-GB" b="1" dirty="0">
                <a:highlight>
                  <a:srgbClr val="F6B26B"/>
                </a:highlight>
                <a:latin typeface="SF Pro Display" panose="00000500000000000000" pitchFamily="2" charset="0"/>
                <a:ea typeface="SF Pro Display" panose="00000500000000000000" pitchFamily="2" charset="0"/>
                <a:cs typeface="Lato" panose="020F0502020204030203"/>
                <a:sym typeface="Lato" panose="020F0502020204030203"/>
              </a:rPr>
              <a:t>This picture is not an actual representation of the code.</a:t>
            </a:r>
            <a:endParaRPr b="1" dirty="0">
              <a:highlight>
                <a:srgbClr val="F6B26B"/>
              </a:highlight>
              <a:latin typeface="SF Pro Display" panose="00000500000000000000" pitchFamily="2" charset="0"/>
              <a:ea typeface="SF Pro Display" panose="00000500000000000000" pitchFamily="2" charset="0"/>
              <a:cs typeface="Lato" panose="020F0502020204030203"/>
              <a:sym typeface="Lato" panose="020F0502020204030203"/>
            </a:endParaRPr>
          </a:p>
        </p:txBody>
      </p:sp>
      <p:grpSp>
        <p:nvGrpSpPr>
          <p:cNvPr id="6" name="Group 5"/>
          <p:cNvGrpSpPr/>
          <p:nvPr/>
        </p:nvGrpSpPr>
        <p:grpSpPr>
          <a:xfrm>
            <a:off x="977525" y="1237813"/>
            <a:ext cx="997629" cy="47188"/>
            <a:chOff x="977525" y="1256305"/>
            <a:chExt cx="997629" cy="47188"/>
          </a:xfrm>
        </p:grpSpPr>
        <p:sp>
          <p:nvSpPr>
            <p:cNvPr id="7" name="Rectangle 6"/>
            <p:cNvSpPr/>
            <p:nvPr/>
          </p:nvSpPr>
          <p:spPr>
            <a:xfrm>
              <a:off x="977525" y="1256306"/>
              <a:ext cx="997629" cy="457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9" name="Rectangle 8"/>
            <p:cNvSpPr/>
            <p:nvPr/>
          </p:nvSpPr>
          <p:spPr>
            <a:xfrm>
              <a:off x="977525" y="1257774"/>
              <a:ext cx="71078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p:cNvSpPr/>
            <p:nvPr/>
          </p:nvSpPr>
          <p:spPr>
            <a:xfrm>
              <a:off x="977525" y="1256305"/>
              <a:ext cx="351213"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0">
          <a:gsLst>
            <a:gs pos="0">
              <a:schemeClr val="accent2">
                <a:lumMod val="20000"/>
                <a:lumOff val="80000"/>
                <a:alpha val="80000"/>
              </a:schemeClr>
            </a:gs>
            <a:gs pos="100000">
              <a:schemeClr val="accent1">
                <a:lumMod val="30000"/>
                <a:lumOff val="70000"/>
                <a:alpha val="84000"/>
              </a:schemeClr>
            </a:gs>
          </a:gsLst>
          <a:lin ang="5400000" scaled="1"/>
          <a:tileRect/>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a:latin typeface="Times New Roman" panose="02020603050405020304" pitchFamily="18" charset="0"/>
                <a:ea typeface="SF Pro Text" panose="00000500000000000000" pitchFamily="2" charset="0"/>
                <a:cs typeface="Times New Roman" panose="02020603050405020304" pitchFamily="18" charset="0"/>
              </a:rPr>
              <a:t>HTML vs CSS vs JS</a:t>
            </a:r>
            <a:endParaRPr lang="en-IN" dirty="0">
              <a:latin typeface="Times New Roman" panose="02020603050405020304" pitchFamily="18" charset="0"/>
              <a:cs typeface="Times New Roman" panose="02020603050405020304" pitchFamily="18" charset="0"/>
            </a:endParaRPr>
          </a:p>
        </p:txBody>
      </p:sp>
      <p:sp>
        <p:nvSpPr>
          <p:cNvPr id="6" name="Google Shape;123;p18"/>
          <p:cNvSpPr txBox="1"/>
          <p:nvPr/>
        </p:nvSpPr>
        <p:spPr>
          <a:xfrm>
            <a:off x="4359864" y="3825833"/>
            <a:ext cx="3662000" cy="3308000"/>
          </a:xfrm>
          <a:prstGeom prst="rect">
            <a:avLst/>
          </a:prstGeom>
          <a:no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404040"/>
              </a:buClr>
              <a:buSzPts val="1200"/>
              <a:buFont typeface="Wingdings" panose="05000000000000000000" charset="0"/>
              <a:buChar char="Ø"/>
            </a:pPr>
            <a:r>
              <a:rPr lang="en-US" sz="16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CSS describes how HTML elements are to be displayed on screen, paper, or in other media.</a:t>
            </a:r>
          </a:p>
          <a:p>
            <a:pPr>
              <a:buClr>
                <a:srgbClr val="404040"/>
              </a:buClr>
              <a:buSzPts val="1200"/>
              <a:buFont typeface="Wingdings" panose="05000000000000000000" charset="0"/>
              <a:buChar char="Ø"/>
            </a:pPr>
            <a:r>
              <a:rPr lang="en-US" sz="16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Created to compliment HTML, CSS (Cascading Style Sheets) is what makes a website look and feel amazing.</a:t>
            </a:r>
          </a:p>
          <a:p>
            <a:pPr>
              <a:buClr>
                <a:srgbClr val="404040"/>
              </a:buClr>
              <a:buSzPts val="1200"/>
              <a:buFont typeface="Wingdings" panose="05000000000000000000" charset="0"/>
              <a:buChar char="Ø"/>
            </a:pPr>
            <a:endParaRPr lang="en-US" sz="16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endParaRPr>
          </a:p>
        </p:txBody>
      </p:sp>
      <p:sp>
        <p:nvSpPr>
          <p:cNvPr id="7" name="Google Shape;121;p18"/>
          <p:cNvSpPr txBox="1"/>
          <p:nvPr/>
        </p:nvSpPr>
        <p:spPr>
          <a:xfrm>
            <a:off x="1006100" y="3825833"/>
            <a:ext cx="3197600" cy="3028000"/>
          </a:xfrm>
          <a:prstGeom prst="rect">
            <a:avLst/>
          </a:prstGeom>
        </p:spPr>
        <p:txBody>
          <a:bodyPr spcFirstLastPara="1" vert="horz" wrap="square" lIns="121900" tIns="121900" rIns="121900" bIns="1219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404040"/>
              </a:buClr>
              <a:buSzPts val="1200"/>
              <a:buFont typeface="Wingdings" panose="05000000000000000000" charset="0"/>
              <a:buChar char="Ø"/>
            </a:pPr>
            <a:r>
              <a:rPr lang="en-US" sz="16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HTML is a markup language for describing web documents (web pages).</a:t>
            </a:r>
          </a:p>
          <a:p>
            <a:pPr>
              <a:buClr>
                <a:srgbClr val="404040"/>
              </a:buClr>
              <a:buSzPts val="1200"/>
              <a:buFont typeface="Wingdings" panose="05000000000000000000" charset="0"/>
              <a:buChar char="Ø"/>
            </a:pPr>
            <a:r>
              <a:rPr lang="en-US" sz="16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HTML uses tags to help you add paragraphs, headers, pictures, bullets and other pieces of structure.</a:t>
            </a:r>
          </a:p>
        </p:txBody>
      </p:sp>
      <p:sp>
        <p:nvSpPr>
          <p:cNvPr id="8" name="Google Shape;122;p18"/>
          <p:cNvSpPr txBox="1"/>
          <p:nvPr/>
        </p:nvSpPr>
        <p:spPr>
          <a:xfrm>
            <a:off x="8178028" y="3730459"/>
            <a:ext cx="3608387" cy="270192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424242"/>
              </a:buClr>
              <a:buSzPts val="1200"/>
              <a:buFont typeface="Wingdings" panose="05000000000000000000" charset="0"/>
              <a:buChar char="Ø"/>
            </a:pPr>
            <a:r>
              <a:rPr lang="en-US" sz="16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JavaScript (JS) is a scripting languages, primarily used on the Web. </a:t>
            </a:r>
          </a:p>
          <a:p>
            <a:pPr>
              <a:buClr>
                <a:srgbClr val="424242"/>
              </a:buClr>
              <a:buSzPts val="1200"/>
              <a:buFont typeface="Wingdings" panose="05000000000000000000" charset="0"/>
              <a:buChar char="Ø"/>
            </a:pPr>
            <a:r>
              <a:rPr lang="en-US" sz="16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This allowing the pages to react to events, exhibit special effects, accept variable text, validate data, create cookies, detect a user’s browser, etc.</a:t>
            </a:r>
          </a:p>
          <a:p>
            <a:pPr>
              <a:buClr>
                <a:srgbClr val="424242"/>
              </a:buClr>
              <a:buSzPts val="1200"/>
              <a:buFont typeface="Wingdings" panose="05000000000000000000" charset="0"/>
              <a:buChar char="Ø"/>
            </a:pPr>
            <a:endParaRPr lang="en-US" sz="16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endParaRPr>
          </a:p>
        </p:txBody>
      </p:sp>
      <p:pic>
        <p:nvPicPr>
          <p:cNvPr id="9" name="Google Shape;124;p18"/>
          <p:cNvPicPr preferRelativeResize="0"/>
          <p:nvPr/>
        </p:nvPicPr>
        <p:blipFill>
          <a:blip r:embed="rId2"/>
          <a:stretch>
            <a:fillRect/>
          </a:stretch>
        </p:blipFill>
        <p:spPr>
          <a:xfrm>
            <a:off x="1535934" y="1716220"/>
            <a:ext cx="1828033" cy="1828033"/>
          </a:xfrm>
          <a:prstGeom prst="rect">
            <a:avLst/>
          </a:prstGeom>
          <a:noFill/>
          <a:ln>
            <a:noFill/>
          </a:ln>
        </p:spPr>
      </p:pic>
      <p:pic>
        <p:nvPicPr>
          <p:cNvPr id="10" name="Google Shape;125;p18"/>
          <p:cNvPicPr preferRelativeResize="0"/>
          <p:nvPr/>
        </p:nvPicPr>
        <p:blipFill>
          <a:blip r:embed="rId3"/>
          <a:stretch>
            <a:fillRect/>
          </a:stretch>
        </p:blipFill>
        <p:spPr>
          <a:xfrm>
            <a:off x="5277300" y="1766101"/>
            <a:ext cx="1302467" cy="1727783"/>
          </a:xfrm>
          <a:prstGeom prst="rect">
            <a:avLst/>
          </a:prstGeom>
          <a:noFill/>
          <a:ln>
            <a:noFill/>
          </a:ln>
        </p:spPr>
      </p:pic>
      <p:pic>
        <p:nvPicPr>
          <p:cNvPr id="1028" name="Picture 4" descr="Html Css Js Icon, HD Png Download - 1024x600(#6834215) - PngFind"/>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126" b="96675" l="66548" r="98095">
                        <a14:foregroundMark x1="80119" y1="17340" x2="80119" y2="17340"/>
                        <a14:foregroundMark x1="83690" y1="13302" x2="83690" y2="13302"/>
                      </a14:backgroundRemoval>
                    </a14:imgEffect>
                  </a14:imgLayer>
                </a14:imgProps>
              </a:ext>
              <a:ext uri="{28A0092B-C50C-407E-A947-70E740481C1C}">
                <a14:useLocalDpi xmlns:a14="http://schemas.microsoft.com/office/drawing/2010/main" val="0"/>
              </a:ext>
            </a:extLst>
          </a:blip>
          <a:srcRect l="66331" t="7287"/>
          <a:stretch>
            <a:fillRect/>
          </a:stretch>
        </p:blipFill>
        <p:spPr bwMode="auto">
          <a:xfrm>
            <a:off x="9308377" y="1716220"/>
            <a:ext cx="1347688" cy="185995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977525" y="1256305"/>
            <a:ext cx="997629" cy="47188"/>
            <a:chOff x="977525" y="1256305"/>
            <a:chExt cx="997629" cy="47188"/>
          </a:xfrm>
        </p:grpSpPr>
        <p:sp>
          <p:nvSpPr>
            <p:cNvPr id="2" name="Rectangle 1"/>
            <p:cNvSpPr/>
            <p:nvPr/>
          </p:nvSpPr>
          <p:spPr>
            <a:xfrm>
              <a:off x="977525" y="1256306"/>
              <a:ext cx="997629" cy="457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1" name="Rectangle 10"/>
            <p:cNvSpPr/>
            <p:nvPr/>
          </p:nvSpPr>
          <p:spPr>
            <a:xfrm>
              <a:off x="977525" y="1257774"/>
              <a:ext cx="71078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2" name="Rectangle 11"/>
            <p:cNvSpPr/>
            <p:nvPr/>
          </p:nvSpPr>
          <p:spPr>
            <a:xfrm>
              <a:off x="977525" y="1256305"/>
              <a:ext cx="351213"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0">
          <a:gsLst>
            <a:gs pos="0">
              <a:schemeClr val="accent2">
                <a:lumMod val="20000"/>
                <a:lumOff val="80000"/>
                <a:alpha val="70000"/>
              </a:schemeClr>
            </a:gs>
            <a:gs pos="100000">
              <a:schemeClr val="accent1">
                <a:lumMod val="30000"/>
                <a:lumOff val="70000"/>
                <a:alpha val="70000"/>
              </a:schemeClr>
            </a:gs>
          </a:gsLst>
          <a:lin ang="5400000" scaled="1"/>
          <a:tileRect/>
        </a:gradFill>
        <a:effectLst/>
      </p:bgPr>
    </p:bg>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GB" b="1" dirty="0">
                <a:latin typeface="SF Pro Display" panose="00000500000000000000" pitchFamily="2" charset="0"/>
                <a:ea typeface="SF Pro Display" panose="00000500000000000000" pitchFamily="2" charset="0"/>
                <a:cs typeface="Roboto" panose="02000000000000000000"/>
                <a:sym typeface="Roboto" panose="02000000000000000000"/>
              </a:rPr>
              <a:t>Blender</a:t>
            </a:r>
            <a:endParaRPr b="1" dirty="0">
              <a:latin typeface="SF Pro Display" panose="00000500000000000000" pitchFamily="2" charset="0"/>
              <a:ea typeface="SF Pro Display" panose="00000500000000000000" pitchFamily="2" charset="0"/>
              <a:cs typeface="Roboto" panose="02000000000000000000"/>
              <a:sym typeface="Roboto" panose="02000000000000000000"/>
            </a:endParaRPr>
          </a:p>
        </p:txBody>
      </p:sp>
      <p:pic>
        <p:nvPicPr>
          <p:cNvPr id="133" name="Google Shape;133;p19"/>
          <p:cNvPicPr preferRelativeResize="0"/>
          <p:nvPr/>
        </p:nvPicPr>
        <p:blipFill>
          <a:blip r:embed="rId3"/>
          <a:stretch>
            <a:fillRect/>
          </a:stretch>
        </p:blipFill>
        <p:spPr>
          <a:xfrm>
            <a:off x="8311346" y="230188"/>
            <a:ext cx="3115684" cy="951333"/>
          </a:xfrm>
          <a:prstGeom prst="rect">
            <a:avLst/>
          </a:prstGeom>
          <a:noFill/>
          <a:ln>
            <a:noFill/>
          </a:ln>
        </p:spPr>
      </p:pic>
      <p:pic>
        <p:nvPicPr>
          <p:cNvPr id="3" name="Picture 2">
            <a:extLst>
              <a:ext uri="{FF2B5EF4-FFF2-40B4-BE49-F238E27FC236}">
                <a16:creationId xmlns:a16="http://schemas.microsoft.com/office/drawing/2014/main" id="{53E76A22-DA34-4E93-A09B-A0D0F2CE1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127680"/>
            <a:ext cx="8881534" cy="4995863"/>
          </a:xfrm>
          <a:prstGeom prst="rect">
            <a:avLst/>
          </a:prstGeom>
        </p:spPr>
      </p:pic>
      <p:sp>
        <p:nvSpPr>
          <p:cNvPr id="13" name="Rectangle 12">
            <a:extLst>
              <a:ext uri="{FF2B5EF4-FFF2-40B4-BE49-F238E27FC236}">
                <a16:creationId xmlns:a16="http://schemas.microsoft.com/office/drawing/2014/main" id="{C28AE21C-C0FD-4FCE-846D-C4D5898D818B}"/>
              </a:ext>
            </a:extLst>
          </p:cNvPr>
          <p:cNvSpPr/>
          <p:nvPr/>
        </p:nvSpPr>
        <p:spPr>
          <a:xfrm>
            <a:off x="4032334" y="6123543"/>
            <a:ext cx="3179075" cy="369332"/>
          </a:xfrm>
          <a:prstGeom prst="rect">
            <a:avLst/>
          </a:prstGeom>
        </p:spPr>
        <p:txBody>
          <a:bodyPr wrap="none">
            <a:spAutoFit/>
          </a:bodyPr>
          <a:lstStyle/>
          <a:p>
            <a:pPr algn="ctr"/>
            <a:r>
              <a:rPr lang="en-IN" dirty="0">
                <a:latin typeface="Times New Roman" panose="02020603050405020304" pitchFamily="18" charset="0"/>
                <a:cs typeface="Times New Roman" panose="02020603050405020304" pitchFamily="18" charset="0"/>
              </a:rPr>
              <a:t>Fig 3. Side view of house model</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B9AD95-CC79-4B10-808A-9BBE4C9A5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633" y="396346"/>
            <a:ext cx="9846733" cy="5538787"/>
          </a:xfrm>
          <a:prstGeom prst="rect">
            <a:avLst/>
          </a:prstGeom>
        </p:spPr>
      </p:pic>
      <p:sp>
        <p:nvSpPr>
          <p:cNvPr id="6" name="Rectangle 5">
            <a:extLst>
              <a:ext uri="{FF2B5EF4-FFF2-40B4-BE49-F238E27FC236}">
                <a16:creationId xmlns:a16="http://schemas.microsoft.com/office/drawing/2014/main" id="{B37F8A60-639B-4CF9-82AA-937812E09CE7}"/>
              </a:ext>
            </a:extLst>
          </p:cNvPr>
          <p:cNvSpPr/>
          <p:nvPr/>
        </p:nvSpPr>
        <p:spPr>
          <a:xfrm>
            <a:off x="3830919" y="6092322"/>
            <a:ext cx="3903633" cy="369332"/>
          </a:xfrm>
          <a:prstGeom prst="rect">
            <a:avLst/>
          </a:prstGeom>
        </p:spPr>
        <p:txBody>
          <a:bodyPr wrap="none">
            <a:spAutoFit/>
          </a:bodyPr>
          <a:lstStyle/>
          <a:p>
            <a:pPr algn="ctr"/>
            <a:r>
              <a:rPr lang="en-IN" dirty="0">
                <a:latin typeface="Times New Roman" panose="02020603050405020304" pitchFamily="18" charset="0"/>
                <a:cs typeface="Times New Roman" panose="02020603050405020304" pitchFamily="18" charset="0"/>
              </a:rPr>
              <a:t>Fig 4. Side view of house model(contd.)</a:t>
            </a:r>
          </a:p>
        </p:txBody>
      </p:sp>
    </p:spTree>
    <p:extLst>
      <p:ext uri="{BB962C8B-B14F-4D97-AF65-F5344CB8AC3E}">
        <p14:creationId xmlns:p14="http://schemas.microsoft.com/office/powerpoint/2010/main" val="4219066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12E42-A694-4ABA-8324-755FA3AD2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6" y="501134"/>
            <a:ext cx="9482667" cy="5334000"/>
          </a:xfrm>
          <a:prstGeom prst="rect">
            <a:avLst/>
          </a:prstGeom>
        </p:spPr>
      </p:pic>
      <p:sp>
        <p:nvSpPr>
          <p:cNvPr id="4" name="Rectangle 3">
            <a:extLst>
              <a:ext uri="{FF2B5EF4-FFF2-40B4-BE49-F238E27FC236}">
                <a16:creationId xmlns:a16="http://schemas.microsoft.com/office/drawing/2014/main" id="{4A4DE007-9486-4DB6-9882-4D053737410E}"/>
              </a:ext>
            </a:extLst>
          </p:cNvPr>
          <p:cNvSpPr/>
          <p:nvPr/>
        </p:nvSpPr>
        <p:spPr>
          <a:xfrm>
            <a:off x="4535830" y="5987534"/>
            <a:ext cx="3120341" cy="369332"/>
          </a:xfrm>
          <a:prstGeom prst="rect">
            <a:avLst/>
          </a:prstGeom>
        </p:spPr>
        <p:txBody>
          <a:bodyPr wrap="none">
            <a:spAutoFit/>
          </a:bodyPr>
          <a:lstStyle/>
          <a:p>
            <a:pPr algn="ctr"/>
            <a:r>
              <a:rPr lang="en-IN" dirty="0">
                <a:latin typeface="Times New Roman" panose="02020603050405020304" pitchFamily="18" charset="0"/>
                <a:cs typeface="Times New Roman" panose="02020603050405020304" pitchFamily="18" charset="0"/>
              </a:rPr>
              <a:t>Fig 5. Top view of house model</a:t>
            </a:r>
          </a:p>
        </p:txBody>
      </p:sp>
    </p:spTree>
    <p:extLst>
      <p:ext uri="{BB962C8B-B14F-4D97-AF65-F5344CB8AC3E}">
        <p14:creationId xmlns:p14="http://schemas.microsoft.com/office/powerpoint/2010/main" val="1419674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F88A88-FBCE-46FF-BC02-0B93E3840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066" y="392641"/>
            <a:ext cx="9431867" cy="5305425"/>
          </a:xfrm>
          <a:prstGeom prst="rect">
            <a:avLst/>
          </a:prstGeom>
        </p:spPr>
      </p:pic>
      <p:sp>
        <p:nvSpPr>
          <p:cNvPr id="4" name="Rectangle 3">
            <a:extLst>
              <a:ext uri="{FF2B5EF4-FFF2-40B4-BE49-F238E27FC236}">
                <a16:creationId xmlns:a16="http://schemas.microsoft.com/office/drawing/2014/main" id="{616A1936-6899-48C3-917E-6DA319E91451}"/>
              </a:ext>
            </a:extLst>
          </p:cNvPr>
          <p:cNvSpPr/>
          <p:nvPr/>
        </p:nvSpPr>
        <p:spPr>
          <a:xfrm>
            <a:off x="4279352" y="6096027"/>
            <a:ext cx="3633302" cy="369332"/>
          </a:xfrm>
          <a:prstGeom prst="rect">
            <a:avLst/>
          </a:prstGeom>
        </p:spPr>
        <p:txBody>
          <a:bodyPr wrap="none">
            <a:spAutoFit/>
          </a:bodyPr>
          <a:lstStyle/>
          <a:p>
            <a:pPr algn="ctr"/>
            <a:r>
              <a:rPr lang="en-IN" dirty="0">
                <a:latin typeface="Times New Roman" panose="02020603050405020304" pitchFamily="18" charset="0"/>
                <a:cs typeface="Times New Roman" panose="02020603050405020304" pitchFamily="18" charset="0"/>
              </a:rPr>
              <a:t>Fig 6. Top view with furniture placed</a:t>
            </a:r>
          </a:p>
        </p:txBody>
      </p:sp>
    </p:spTree>
    <p:extLst>
      <p:ext uri="{BB962C8B-B14F-4D97-AF65-F5344CB8AC3E}">
        <p14:creationId xmlns:p14="http://schemas.microsoft.com/office/powerpoint/2010/main" val="2032630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EA883-90BE-4153-89DB-FBE3AF328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67" y="917264"/>
            <a:ext cx="9702799" cy="5457825"/>
          </a:xfrm>
          <a:prstGeom prst="rect">
            <a:avLst/>
          </a:prstGeom>
        </p:spPr>
      </p:pic>
      <p:sp>
        <p:nvSpPr>
          <p:cNvPr id="10" name="Rectangle 9">
            <a:extLst>
              <a:ext uri="{FF2B5EF4-FFF2-40B4-BE49-F238E27FC236}">
                <a16:creationId xmlns:a16="http://schemas.microsoft.com/office/drawing/2014/main" id="{7C5A4510-4E6C-4180-8E59-4F198F16F618}"/>
              </a:ext>
            </a:extLst>
          </p:cNvPr>
          <p:cNvSpPr/>
          <p:nvPr/>
        </p:nvSpPr>
        <p:spPr>
          <a:xfrm>
            <a:off x="4959837" y="6330421"/>
            <a:ext cx="1781258" cy="369332"/>
          </a:xfrm>
          <a:prstGeom prst="rect">
            <a:avLst/>
          </a:prstGeom>
        </p:spPr>
        <p:txBody>
          <a:bodyPr wrap="none">
            <a:spAutoFit/>
          </a:bodyPr>
          <a:lstStyle/>
          <a:p>
            <a:pPr algn="ctr"/>
            <a:r>
              <a:rPr lang="en-IN" dirty="0">
                <a:latin typeface="Times New Roman" panose="02020603050405020304" pitchFamily="18" charset="0"/>
                <a:cs typeface="Times New Roman" panose="02020603050405020304" pitchFamily="18" charset="0"/>
              </a:rPr>
              <a:t>Fig 7. Homepage</a:t>
            </a:r>
          </a:p>
        </p:txBody>
      </p:sp>
      <p:sp>
        <p:nvSpPr>
          <p:cNvPr id="11" name="TextBox 10">
            <a:extLst>
              <a:ext uri="{FF2B5EF4-FFF2-40B4-BE49-F238E27FC236}">
                <a16:creationId xmlns:a16="http://schemas.microsoft.com/office/drawing/2014/main" id="{20AD8727-336A-45F3-A3F4-3FA1374EFAB5}"/>
              </a:ext>
            </a:extLst>
          </p:cNvPr>
          <p:cNvSpPr txBox="1"/>
          <p:nvPr/>
        </p:nvSpPr>
        <p:spPr>
          <a:xfrm>
            <a:off x="931333" y="270933"/>
            <a:ext cx="5046134"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Website Snapshots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3BE7D-CAC6-4850-A8F0-32124AA15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65" y="369596"/>
            <a:ext cx="9719733" cy="5467350"/>
          </a:xfrm>
          <a:prstGeom prst="rect">
            <a:avLst/>
          </a:prstGeom>
        </p:spPr>
      </p:pic>
      <p:sp>
        <p:nvSpPr>
          <p:cNvPr id="3" name="Rectangle 2">
            <a:extLst>
              <a:ext uri="{FF2B5EF4-FFF2-40B4-BE49-F238E27FC236}">
                <a16:creationId xmlns:a16="http://schemas.microsoft.com/office/drawing/2014/main" id="{F9C09967-C90C-445E-974C-B1BCF73FCF05}"/>
              </a:ext>
            </a:extLst>
          </p:cNvPr>
          <p:cNvSpPr/>
          <p:nvPr/>
        </p:nvSpPr>
        <p:spPr>
          <a:xfrm>
            <a:off x="4621154" y="6021400"/>
            <a:ext cx="2441695" cy="369332"/>
          </a:xfrm>
          <a:prstGeom prst="rect">
            <a:avLst/>
          </a:prstGeom>
        </p:spPr>
        <p:txBody>
          <a:bodyPr wrap="none">
            <a:spAutoFit/>
          </a:bodyPr>
          <a:lstStyle/>
          <a:p>
            <a:pPr algn="ctr"/>
            <a:r>
              <a:rPr lang="en-IN" dirty="0">
                <a:latin typeface="Times New Roman" panose="02020603050405020304" pitchFamily="18" charset="0"/>
                <a:cs typeface="Times New Roman" panose="02020603050405020304" pitchFamily="18" charset="0"/>
              </a:rPr>
              <a:t>Fig 8. Homepage(cond.)</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0">
          <a:gsLst>
            <a:gs pos="0">
              <a:schemeClr val="accent2">
                <a:lumMod val="20000"/>
                <a:lumOff val="80000"/>
                <a:alpha val="29000"/>
              </a:schemeClr>
            </a:gs>
            <a:gs pos="100000">
              <a:schemeClr val="accent1">
                <a:lumMod val="60000"/>
                <a:lumOff val="40000"/>
                <a:alpha val="51000"/>
              </a:schemeClr>
            </a:gs>
          </a:gsLst>
          <a:lin ang="5400000" scaled="1"/>
          <a:tileRect/>
        </a:gradFill>
        <a:effectLst/>
      </p:bgPr>
    </p:bg>
    <p:spTree>
      <p:nvGrpSpPr>
        <p:cNvPr id="1" name=""/>
        <p:cNvGrpSpPr/>
        <p:nvPr/>
      </p:nvGrpSpPr>
      <p:grpSpPr>
        <a:xfrm>
          <a:off x="0" y="0"/>
          <a:ext cx="0" cy="0"/>
          <a:chOff x="0" y="0"/>
          <a:chExt cx="0" cy="0"/>
        </a:xfrm>
      </p:grpSpPr>
      <p:sp>
        <p:nvSpPr>
          <p:cNvPr id="19" name="Title 18"/>
          <p:cNvSpPr>
            <a:spLocks noGrp="1"/>
          </p:cNvSpPr>
          <p:nvPr>
            <p:ph type="title"/>
          </p:nvPr>
        </p:nvSpPr>
        <p:spPr>
          <a:xfrm>
            <a:off x="6707124" y="92049"/>
            <a:ext cx="4873752" cy="910615"/>
          </a:xfrm>
        </p:spPr>
        <p:txBody>
          <a:bodyPr/>
          <a:lstStyle/>
          <a:p>
            <a:r>
              <a:rPr lang="en-US" dirty="0">
                <a:latin typeface="Times New Roman" panose="02020603050405020304" pitchFamily="18" charset="0"/>
                <a:cs typeface="Times New Roman" panose="02020603050405020304" pitchFamily="18" charset="0"/>
              </a:rPr>
              <a:t>Table of Contents</a:t>
            </a:r>
          </a:p>
        </p:txBody>
      </p:sp>
      <p:grpSp>
        <p:nvGrpSpPr>
          <p:cNvPr id="31" name="Group 30"/>
          <p:cNvGrpSpPr/>
          <p:nvPr/>
        </p:nvGrpSpPr>
        <p:grpSpPr>
          <a:xfrm>
            <a:off x="6697599" y="1632002"/>
            <a:ext cx="4873752" cy="780627"/>
            <a:chOff x="6707124" y="1410006"/>
            <a:chExt cx="4873752" cy="780627"/>
          </a:xfrm>
          <a:noFill/>
        </p:grpSpPr>
        <p:sp>
          <p:nvSpPr>
            <p:cNvPr id="30" name="Rectangle: Rounded Corners 29"/>
            <p:cNvSpPr/>
            <p:nvPr/>
          </p:nvSpPr>
          <p:spPr>
            <a:xfrm>
              <a:off x="7695590" y="1759265"/>
              <a:ext cx="3885286" cy="431368"/>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endParaRPr lang="en-US" sz="1050" noProof="1">
                <a:solidFill>
                  <a:srgbClr val="9FA3AF"/>
                </a:solidFill>
                <a:latin typeface="Times New Roman" panose="02020603050405020304" pitchFamily="18" charset="0"/>
                <a:cs typeface="Times New Roman" panose="02020603050405020304" pitchFamily="18" charset="0"/>
              </a:endParaRPr>
            </a:p>
          </p:txBody>
        </p:sp>
        <p:grpSp>
          <p:nvGrpSpPr>
            <p:cNvPr id="21" name="Group 20"/>
            <p:cNvGrpSpPr/>
            <p:nvPr/>
          </p:nvGrpSpPr>
          <p:grpSpPr>
            <a:xfrm>
              <a:off x="6707124" y="1410006"/>
              <a:ext cx="4873752" cy="0"/>
              <a:chOff x="6707124" y="561442"/>
              <a:chExt cx="4873752" cy="0"/>
            </a:xfrm>
            <a:grpFill/>
          </p:grpSpPr>
          <p:cxnSp>
            <p:nvCxnSpPr>
              <p:cNvPr id="22" name="Straight Connector 21"/>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6926281" y="1410006"/>
              <a:ext cx="543739" cy="523220"/>
            </a:xfrm>
            <a:prstGeom prst="rect">
              <a:avLst/>
            </a:prstGeom>
            <a:grpFill/>
          </p:spPr>
          <p:txBody>
            <a:bodyPr wrap="none" rtlCol="0" anchor="b">
              <a:spAutoFit/>
            </a:bodyPr>
            <a:lstStyle/>
            <a:p>
              <a:r>
                <a:rPr lang="en-US" sz="2800" b="1" dirty="0">
                  <a:latin typeface="Times New Roman" panose="02020603050405020304" pitchFamily="18" charset="0"/>
                  <a:cs typeface="Times New Roman" panose="02020603050405020304" pitchFamily="18" charset="0"/>
                </a:rPr>
                <a:t>0</a:t>
              </a:r>
              <a:r>
                <a:rPr lang="en-IN" altLang="en-US" sz="2800" b="1" dirty="0">
                  <a:latin typeface="Times New Roman" panose="02020603050405020304" pitchFamily="18" charset="0"/>
                  <a:cs typeface="Times New Roman" panose="02020603050405020304" pitchFamily="18" charset="0"/>
                </a:rPr>
                <a:t>2</a:t>
              </a:r>
            </a:p>
          </p:txBody>
        </p:sp>
        <p:sp>
          <p:nvSpPr>
            <p:cNvPr id="29" name="Rectangle: Rounded Corners 28"/>
            <p:cNvSpPr/>
            <p:nvPr/>
          </p:nvSpPr>
          <p:spPr>
            <a:xfrm>
              <a:off x="7695590" y="1548878"/>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Introduction</a:t>
              </a:r>
            </a:p>
          </p:txBody>
        </p:sp>
      </p:grpSp>
      <p:grpSp>
        <p:nvGrpSpPr>
          <p:cNvPr id="32" name="Group 31"/>
          <p:cNvGrpSpPr/>
          <p:nvPr/>
        </p:nvGrpSpPr>
        <p:grpSpPr>
          <a:xfrm>
            <a:off x="6697599" y="2162467"/>
            <a:ext cx="4873752" cy="523220"/>
            <a:chOff x="6707124" y="1410006"/>
            <a:chExt cx="4873752" cy="523220"/>
          </a:xfrm>
          <a:noFill/>
        </p:grpSpPr>
        <p:grpSp>
          <p:nvGrpSpPr>
            <p:cNvPr id="34" name="Group 33"/>
            <p:cNvGrpSpPr/>
            <p:nvPr/>
          </p:nvGrpSpPr>
          <p:grpSpPr>
            <a:xfrm>
              <a:off x="6707124" y="1410006"/>
              <a:ext cx="4873752" cy="0"/>
              <a:chOff x="6707124" y="561442"/>
              <a:chExt cx="4873752" cy="0"/>
            </a:xfrm>
            <a:grpFill/>
          </p:grpSpPr>
          <p:cxnSp>
            <p:nvCxnSpPr>
              <p:cNvPr id="37" name="Straight Connector 36"/>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6926281" y="1410006"/>
              <a:ext cx="543739" cy="523220"/>
            </a:xfrm>
            <a:prstGeom prst="rect">
              <a:avLst/>
            </a:prstGeom>
            <a:grpFill/>
          </p:spPr>
          <p:txBody>
            <a:bodyPr wrap="none" rtlCol="0" anchor="b">
              <a:spAutoFit/>
            </a:bodyPr>
            <a:lstStyle/>
            <a:p>
              <a:r>
                <a:rPr lang="en-US" sz="2800" b="1" dirty="0">
                  <a:latin typeface="Times New Roman" panose="02020603050405020304" pitchFamily="18" charset="0"/>
                  <a:cs typeface="Times New Roman" panose="02020603050405020304" pitchFamily="18" charset="0"/>
                </a:rPr>
                <a:t>0</a:t>
              </a:r>
              <a:r>
                <a:rPr lang="en-IN" altLang="en-US" sz="2800" b="1" dirty="0">
                  <a:latin typeface="Times New Roman" panose="02020603050405020304" pitchFamily="18" charset="0"/>
                  <a:cs typeface="Times New Roman" panose="02020603050405020304" pitchFamily="18" charset="0"/>
                </a:rPr>
                <a:t>3</a:t>
              </a:r>
            </a:p>
          </p:txBody>
        </p:sp>
        <p:sp>
          <p:nvSpPr>
            <p:cNvPr id="36" name="Rectangle: Rounded Corners 35"/>
            <p:cNvSpPr/>
            <p:nvPr/>
          </p:nvSpPr>
          <p:spPr>
            <a:xfrm>
              <a:off x="7695590" y="1548878"/>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Literature </a:t>
              </a:r>
              <a:r>
                <a:rPr lang="en-IN" altLang="en-US" sz="1600" b="1" cap="all" dirty="0">
                  <a:solidFill>
                    <a:schemeClr val="tx1"/>
                  </a:solidFill>
                  <a:latin typeface="Times New Roman" panose="02020603050405020304" pitchFamily="18" charset="0"/>
                  <a:cs typeface="Times New Roman" panose="02020603050405020304" pitchFamily="18" charset="0"/>
                </a:rPr>
                <a:t>Survey</a:t>
              </a:r>
            </a:p>
          </p:txBody>
        </p:sp>
      </p:grpSp>
      <p:grpSp>
        <p:nvGrpSpPr>
          <p:cNvPr id="39" name="Group 38"/>
          <p:cNvGrpSpPr/>
          <p:nvPr/>
        </p:nvGrpSpPr>
        <p:grpSpPr>
          <a:xfrm>
            <a:off x="6706489" y="2754527"/>
            <a:ext cx="4873752" cy="523220"/>
            <a:chOff x="6707124" y="1410006"/>
            <a:chExt cx="4873752" cy="523220"/>
          </a:xfrm>
          <a:noFill/>
        </p:grpSpPr>
        <p:grpSp>
          <p:nvGrpSpPr>
            <p:cNvPr id="41" name="Group 40"/>
            <p:cNvGrpSpPr/>
            <p:nvPr/>
          </p:nvGrpSpPr>
          <p:grpSpPr>
            <a:xfrm>
              <a:off x="6707124" y="1410006"/>
              <a:ext cx="4873752" cy="0"/>
              <a:chOff x="6707124" y="561442"/>
              <a:chExt cx="4873752" cy="0"/>
            </a:xfrm>
            <a:grpFill/>
          </p:grpSpPr>
          <p:cxnSp>
            <p:nvCxnSpPr>
              <p:cNvPr id="44" name="Straight Connector 43"/>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6926281" y="1410006"/>
              <a:ext cx="543739" cy="523220"/>
            </a:xfrm>
            <a:prstGeom prst="rect">
              <a:avLst/>
            </a:prstGeom>
            <a:grpFill/>
          </p:spPr>
          <p:txBody>
            <a:bodyPr wrap="none" rtlCol="0" anchor="b">
              <a:spAutoFit/>
            </a:bodyPr>
            <a:lstStyle/>
            <a:p>
              <a:r>
                <a:rPr lang="en-US" sz="2800" b="1" dirty="0">
                  <a:latin typeface="Times New Roman" panose="02020603050405020304" pitchFamily="18" charset="0"/>
                  <a:cs typeface="Times New Roman" panose="02020603050405020304" pitchFamily="18" charset="0"/>
                </a:rPr>
                <a:t>0</a:t>
              </a:r>
              <a:r>
                <a:rPr lang="en-IN" altLang="en-US" sz="2800" b="1" dirty="0">
                  <a:latin typeface="Times New Roman" panose="02020603050405020304" pitchFamily="18" charset="0"/>
                  <a:cs typeface="Times New Roman" panose="02020603050405020304" pitchFamily="18" charset="0"/>
                </a:rPr>
                <a:t>4</a:t>
              </a:r>
            </a:p>
          </p:txBody>
        </p:sp>
        <p:sp>
          <p:nvSpPr>
            <p:cNvPr id="43" name="Rectangle: Rounded Corners 42"/>
            <p:cNvSpPr/>
            <p:nvPr/>
          </p:nvSpPr>
          <p:spPr>
            <a:xfrm>
              <a:off x="7695590" y="1548878"/>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problem statement</a:t>
              </a:r>
            </a:p>
          </p:txBody>
        </p:sp>
      </p:grpSp>
      <p:grpSp>
        <p:nvGrpSpPr>
          <p:cNvPr id="46" name="Group 45"/>
          <p:cNvGrpSpPr/>
          <p:nvPr/>
        </p:nvGrpSpPr>
        <p:grpSpPr>
          <a:xfrm>
            <a:off x="6702044" y="5946912"/>
            <a:ext cx="4873752" cy="523220"/>
            <a:chOff x="6707124" y="1410006"/>
            <a:chExt cx="4873752" cy="523220"/>
          </a:xfrm>
          <a:noFill/>
        </p:grpSpPr>
        <p:grpSp>
          <p:nvGrpSpPr>
            <p:cNvPr id="48" name="Group 47"/>
            <p:cNvGrpSpPr/>
            <p:nvPr/>
          </p:nvGrpSpPr>
          <p:grpSpPr>
            <a:xfrm>
              <a:off x="6707124" y="1410006"/>
              <a:ext cx="4873752" cy="0"/>
              <a:chOff x="6707124" y="561442"/>
              <a:chExt cx="4873752" cy="0"/>
            </a:xfrm>
            <a:grpFill/>
          </p:grpSpPr>
          <p:cxnSp>
            <p:nvCxnSpPr>
              <p:cNvPr id="51" name="Straight Connector 50"/>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6926281" y="1410006"/>
              <a:ext cx="543739" cy="523220"/>
            </a:xfrm>
            <a:prstGeom prst="rect">
              <a:avLst/>
            </a:prstGeom>
            <a:grpFill/>
          </p:spPr>
          <p:txBody>
            <a:bodyPr wrap="none" rtlCol="0" anchor="b">
              <a:spAutoFit/>
            </a:bodyPr>
            <a:lstStyle/>
            <a:p>
              <a:r>
                <a:rPr lang="en-IN" altLang="en-US" sz="2800" b="1" dirty="0">
                  <a:latin typeface="Times New Roman" panose="02020603050405020304" pitchFamily="18" charset="0"/>
                  <a:cs typeface="Times New Roman" panose="02020603050405020304" pitchFamily="18" charset="0"/>
                </a:rPr>
                <a:t>1</a:t>
              </a:r>
              <a:r>
                <a:rPr lang="en-US" sz="2800" b="1" dirty="0">
                  <a:latin typeface="Times New Roman" panose="02020603050405020304" pitchFamily="18" charset="0"/>
                  <a:cs typeface="Times New Roman" panose="02020603050405020304" pitchFamily="18" charset="0"/>
                </a:rPr>
                <a:t>0</a:t>
              </a:r>
            </a:p>
          </p:txBody>
        </p:sp>
        <p:sp>
          <p:nvSpPr>
            <p:cNvPr id="50" name="Rectangle: Rounded Corners 49"/>
            <p:cNvSpPr/>
            <p:nvPr/>
          </p:nvSpPr>
          <p:spPr>
            <a:xfrm>
              <a:off x="7695590" y="1548878"/>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Advantages</a:t>
              </a:r>
            </a:p>
          </p:txBody>
        </p:sp>
      </p:grpSp>
      <p:grpSp>
        <p:nvGrpSpPr>
          <p:cNvPr id="2" name="Group 1"/>
          <p:cNvGrpSpPr/>
          <p:nvPr/>
        </p:nvGrpSpPr>
        <p:grpSpPr>
          <a:xfrm>
            <a:off x="6702044" y="3772037"/>
            <a:ext cx="4873752" cy="523220"/>
            <a:chOff x="6707124" y="1410006"/>
            <a:chExt cx="4873752" cy="523220"/>
          </a:xfrm>
          <a:noFill/>
        </p:grpSpPr>
        <p:grpSp>
          <p:nvGrpSpPr>
            <p:cNvPr id="3" name="Group 2"/>
            <p:cNvGrpSpPr/>
            <p:nvPr/>
          </p:nvGrpSpPr>
          <p:grpSpPr>
            <a:xfrm>
              <a:off x="6707124" y="1410006"/>
              <a:ext cx="4873752" cy="0"/>
              <a:chOff x="6707124" y="561442"/>
              <a:chExt cx="4873752" cy="0"/>
            </a:xfrm>
            <a:grpFill/>
          </p:grpSpPr>
          <p:cxnSp>
            <p:nvCxnSpPr>
              <p:cNvPr id="5" name="Straight Connector 4"/>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 name="TextBox 48"/>
            <p:cNvSpPr txBox="1"/>
            <p:nvPr/>
          </p:nvSpPr>
          <p:spPr>
            <a:xfrm>
              <a:off x="6926281" y="1410006"/>
              <a:ext cx="543739" cy="523220"/>
            </a:xfrm>
            <a:prstGeom prst="rect">
              <a:avLst/>
            </a:prstGeom>
            <a:grpFill/>
          </p:spPr>
          <p:txBody>
            <a:bodyPr wrap="none" rtlCol="0" anchor="b">
              <a:spAutoFit/>
            </a:bodyPr>
            <a:lstStyle/>
            <a:p>
              <a:r>
                <a:rPr lang="en-IN" altLang="en-US" sz="2800" b="1" dirty="0">
                  <a:latin typeface="Times New Roman" panose="02020603050405020304" pitchFamily="18" charset="0"/>
                  <a:cs typeface="Times New Roman" panose="02020603050405020304" pitchFamily="18" charset="0"/>
                </a:rPr>
                <a:t>06</a:t>
              </a:r>
            </a:p>
          </p:txBody>
        </p:sp>
        <p:sp>
          <p:nvSpPr>
            <p:cNvPr id="8" name="Rectangle: Rounded Corners 49"/>
            <p:cNvSpPr/>
            <p:nvPr/>
          </p:nvSpPr>
          <p:spPr>
            <a:xfrm>
              <a:off x="7695590" y="1548878"/>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Web development</a:t>
              </a:r>
            </a:p>
          </p:txBody>
        </p:sp>
      </p:grpSp>
      <p:grpSp>
        <p:nvGrpSpPr>
          <p:cNvPr id="9" name="Group 8"/>
          <p:cNvGrpSpPr/>
          <p:nvPr/>
        </p:nvGrpSpPr>
        <p:grpSpPr>
          <a:xfrm>
            <a:off x="6697599" y="4320042"/>
            <a:ext cx="4873752" cy="523220"/>
            <a:chOff x="6707124" y="1410006"/>
            <a:chExt cx="4873752" cy="523220"/>
          </a:xfrm>
          <a:noFill/>
        </p:grpSpPr>
        <p:grpSp>
          <p:nvGrpSpPr>
            <p:cNvPr id="10" name="Group 9"/>
            <p:cNvGrpSpPr/>
            <p:nvPr/>
          </p:nvGrpSpPr>
          <p:grpSpPr>
            <a:xfrm>
              <a:off x="6707124" y="1410006"/>
              <a:ext cx="4873752" cy="0"/>
              <a:chOff x="6707124" y="561442"/>
              <a:chExt cx="4873752" cy="0"/>
            </a:xfrm>
            <a:grpFill/>
          </p:grpSpPr>
          <p:cxnSp>
            <p:nvCxnSpPr>
              <p:cNvPr id="11" name="Straight Connector 10"/>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13" name="TextBox 48"/>
            <p:cNvSpPr txBox="1"/>
            <p:nvPr/>
          </p:nvSpPr>
          <p:spPr>
            <a:xfrm>
              <a:off x="6926281" y="1410006"/>
              <a:ext cx="543739" cy="523220"/>
            </a:xfrm>
            <a:prstGeom prst="rect">
              <a:avLst/>
            </a:prstGeom>
            <a:grpFill/>
          </p:spPr>
          <p:txBody>
            <a:bodyPr wrap="none" rtlCol="0" anchor="b">
              <a:spAutoFit/>
            </a:bodyPr>
            <a:lstStyle/>
            <a:p>
              <a:r>
                <a:rPr lang="en-IN" altLang="en-US" sz="2800" b="1" dirty="0">
                  <a:latin typeface="Times New Roman" panose="02020603050405020304" pitchFamily="18" charset="0"/>
                  <a:cs typeface="Times New Roman" panose="02020603050405020304" pitchFamily="18" charset="0"/>
                </a:rPr>
                <a:t>07</a:t>
              </a:r>
            </a:p>
          </p:txBody>
        </p:sp>
        <p:sp>
          <p:nvSpPr>
            <p:cNvPr id="14" name="Rectangle: Rounded Corners 49"/>
            <p:cNvSpPr/>
            <p:nvPr/>
          </p:nvSpPr>
          <p:spPr>
            <a:xfrm>
              <a:off x="7695590" y="1548878"/>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3d modelling</a:t>
              </a:r>
            </a:p>
          </p:txBody>
        </p:sp>
      </p:grpSp>
      <p:grpSp>
        <p:nvGrpSpPr>
          <p:cNvPr id="15" name="Group 14"/>
          <p:cNvGrpSpPr/>
          <p:nvPr/>
        </p:nvGrpSpPr>
        <p:grpSpPr>
          <a:xfrm>
            <a:off x="6705854" y="4814707"/>
            <a:ext cx="4873752" cy="523220"/>
            <a:chOff x="6707124" y="1410006"/>
            <a:chExt cx="4873752" cy="523220"/>
          </a:xfrm>
          <a:noFill/>
        </p:grpSpPr>
        <p:grpSp>
          <p:nvGrpSpPr>
            <p:cNvPr id="20" name="Group 19"/>
            <p:cNvGrpSpPr/>
            <p:nvPr/>
          </p:nvGrpSpPr>
          <p:grpSpPr>
            <a:xfrm>
              <a:off x="6707124" y="1410006"/>
              <a:ext cx="4873752" cy="0"/>
              <a:chOff x="6707124" y="561442"/>
              <a:chExt cx="4873752" cy="0"/>
            </a:xfrm>
            <a:grpFill/>
          </p:grpSpPr>
          <p:cxnSp>
            <p:nvCxnSpPr>
              <p:cNvPr id="25" name="Straight Connector 24"/>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27" name="TextBox 48"/>
            <p:cNvSpPr txBox="1"/>
            <p:nvPr/>
          </p:nvSpPr>
          <p:spPr>
            <a:xfrm>
              <a:off x="6926281" y="1410006"/>
              <a:ext cx="543739" cy="523220"/>
            </a:xfrm>
            <a:prstGeom prst="rect">
              <a:avLst/>
            </a:prstGeom>
            <a:grpFill/>
          </p:spPr>
          <p:txBody>
            <a:bodyPr wrap="none" rtlCol="0" anchor="b">
              <a:spAutoFit/>
            </a:bodyPr>
            <a:lstStyle/>
            <a:p>
              <a:r>
                <a:rPr lang="en-IN" altLang="en-US" sz="2800" b="1" dirty="0">
                  <a:latin typeface="Times New Roman" panose="02020603050405020304" pitchFamily="18" charset="0"/>
                  <a:cs typeface="Times New Roman" panose="02020603050405020304" pitchFamily="18" charset="0"/>
                </a:rPr>
                <a:t>08</a:t>
              </a:r>
            </a:p>
          </p:txBody>
        </p:sp>
        <p:sp>
          <p:nvSpPr>
            <p:cNvPr id="28" name="Rectangle: Rounded Corners 49"/>
            <p:cNvSpPr/>
            <p:nvPr/>
          </p:nvSpPr>
          <p:spPr>
            <a:xfrm>
              <a:off x="7695590" y="1548878"/>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Snapshots</a:t>
              </a:r>
            </a:p>
          </p:txBody>
        </p:sp>
      </p:grpSp>
      <p:grpSp>
        <p:nvGrpSpPr>
          <p:cNvPr id="53" name="Group 52"/>
          <p:cNvGrpSpPr/>
          <p:nvPr/>
        </p:nvGrpSpPr>
        <p:grpSpPr>
          <a:xfrm>
            <a:off x="6701409" y="5366522"/>
            <a:ext cx="4873752" cy="523220"/>
            <a:chOff x="6707124" y="1410006"/>
            <a:chExt cx="4873752" cy="523220"/>
          </a:xfrm>
          <a:noFill/>
        </p:grpSpPr>
        <p:grpSp>
          <p:nvGrpSpPr>
            <p:cNvPr id="54" name="Group 53"/>
            <p:cNvGrpSpPr/>
            <p:nvPr/>
          </p:nvGrpSpPr>
          <p:grpSpPr>
            <a:xfrm>
              <a:off x="6707124" y="1410006"/>
              <a:ext cx="4873752" cy="0"/>
              <a:chOff x="6707124" y="561442"/>
              <a:chExt cx="4873752" cy="0"/>
            </a:xfrm>
            <a:grpFill/>
          </p:grpSpPr>
          <p:cxnSp>
            <p:nvCxnSpPr>
              <p:cNvPr id="55" name="Straight Connector 54"/>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57" name="TextBox 48"/>
            <p:cNvSpPr txBox="1"/>
            <p:nvPr/>
          </p:nvSpPr>
          <p:spPr>
            <a:xfrm>
              <a:off x="6926281" y="1410006"/>
              <a:ext cx="543739" cy="523220"/>
            </a:xfrm>
            <a:prstGeom prst="rect">
              <a:avLst/>
            </a:prstGeom>
            <a:grpFill/>
          </p:spPr>
          <p:txBody>
            <a:bodyPr wrap="none" rtlCol="0" anchor="b">
              <a:spAutoFit/>
            </a:bodyPr>
            <a:lstStyle/>
            <a:p>
              <a:r>
                <a:rPr lang="en-IN" altLang="en-US" sz="2800" b="1" dirty="0">
                  <a:latin typeface="Times New Roman" panose="02020603050405020304" pitchFamily="18" charset="0"/>
                  <a:cs typeface="Times New Roman" panose="02020603050405020304" pitchFamily="18" charset="0"/>
                </a:rPr>
                <a:t>0</a:t>
              </a:r>
              <a:r>
                <a:rPr lang="en-US" sz="2800" b="1" dirty="0">
                  <a:latin typeface="Times New Roman" panose="02020603050405020304" pitchFamily="18" charset="0"/>
                  <a:cs typeface="Times New Roman" panose="02020603050405020304" pitchFamily="18" charset="0"/>
                </a:rPr>
                <a:t>9</a:t>
              </a:r>
            </a:p>
          </p:txBody>
        </p:sp>
        <p:sp>
          <p:nvSpPr>
            <p:cNvPr id="58" name="Rectangle: Rounded Corners 49"/>
            <p:cNvSpPr/>
            <p:nvPr/>
          </p:nvSpPr>
          <p:spPr>
            <a:xfrm>
              <a:off x="7695590" y="1548878"/>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activity flow</a:t>
              </a:r>
            </a:p>
          </p:txBody>
        </p:sp>
      </p:grpSp>
      <p:grpSp>
        <p:nvGrpSpPr>
          <p:cNvPr id="59" name="Group 58"/>
          <p:cNvGrpSpPr/>
          <p:nvPr/>
        </p:nvGrpSpPr>
        <p:grpSpPr>
          <a:xfrm>
            <a:off x="6702679" y="3278007"/>
            <a:ext cx="4873752" cy="523220"/>
            <a:chOff x="6707124" y="1410006"/>
            <a:chExt cx="4873752" cy="523220"/>
          </a:xfrm>
          <a:noFill/>
        </p:grpSpPr>
        <p:grpSp>
          <p:nvGrpSpPr>
            <p:cNvPr id="60" name="Group 59"/>
            <p:cNvGrpSpPr/>
            <p:nvPr/>
          </p:nvGrpSpPr>
          <p:grpSpPr>
            <a:xfrm>
              <a:off x="6707124" y="1410006"/>
              <a:ext cx="4873752" cy="0"/>
              <a:chOff x="6707124" y="561442"/>
              <a:chExt cx="4873752" cy="0"/>
            </a:xfrm>
            <a:grpFill/>
          </p:grpSpPr>
          <p:cxnSp>
            <p:nvCxnSpPr>
              <p:cNvPr id="61" name="Straight Connector 60"/>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63" name="TextBox 48"/>
            <p:cNvSpPr txBox="1"/>
            <p:nvPr/>
          </p:nvSpPr>
          <p:spPr>
            <a:xfrm>
              <a:off x="6926281" y="1410006"/>
              <a:ext cx="543739" cy="523220"/>
            </a:xfrm>
            <a:prstGeom prst="rect">
              <a:avLst/>
            </a:prstGeom>
            <a:grpFill/>
          </p:spPr>
          <p:txBody>
            <a:bodyPr wrap="none" rtlCol="0" anchor="b">
              <a:spAutoFit/>
            </a:bodyPr>
            <a:lstStyle/>
            <a:p>
              <a:r>
                <a:rPr lang="en-US" sz="2800" b="1" dirty="0">
                  <a:latin typeface="Times New Roman" panose="02020603050405020304" pitchFamily="18" charset="0"/>
                  <a:cs typeface="Times New Roman" panose="02020603050405020304" pitchFamily="18" charset="0"/>
                </a:rPr>
                <a:t>0</a:t>
              </a:r>
              <a:r>
                <a:rPr lang="en-IN" altLang="en-US" sz="2800" b="1" dirty="0">
                  <a:latin typeface="Times New Roman" panose="02020603050405020304" pitchFamily="18" charset="0"/>
                  <a:cs typeface="Times New Roman" panose="02020603050405020304" pitchFamily="18" charset="0"/>
                </a:rPr>
                <a:t>5</a:t>
              </a:r>
            </a:p>
          </p:txBody>
        </p:sp>
        <p:sp>
          <p:nvSpPr>
            <p:cNvPr id="64" name="Rectangle: Rounded Corners 49"/>
            <p:cNvSpPr/>
            <p:nvPr/>
          </p:nvSpPr>
          <p:spPr>
            <a:xfrm>
              <a:off x="7695590" y="1548878"/>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Implementation </a:t>
              </a:r>
            </a:p>
          </p:txBody>
        </p:sp>
      </p:grpSp>
      <p:pic>
        <p:nvPicPr>
          <p:cNvPr id="65" name="Picture Placeholder 64"/>
          <p:cNvPicPr>
            <a:picLocks noGrp="1" noChangeAspect="1"/>
          </p:cNvPicPr>
          <p:nvPr>
            <p:ph type="pic" idx="1"/>
          </p:nvPr>
        </p:nvPicPr>
        <p:blipFill>
          <a:blip r:embed="rId3"/>
          <a:srcRect r="23438"/>
          <a:stretch>
            <a:fillRect/>
          </a:stretch>
        </p:blipFill>
        <p:spPr>
          <a:xfrm>
            <a:off x="422910" y="1002665"/>
            <a:ext cx="6010275" cy="5236210"/>
          </a:xfrm>
          <a:prstGeom prst="rect">
            <a:avLst/>
          </a:prstGeom>
        </p:spPr>
      </p:pic>
      <p:grpSp>
        <p:nvGrpSpPr>
          <p:cNvPr id="66" name="Group 65"/>
          <p:cNvGrpSpPr/>
          <p:nvPr/>
        </p:nvGrpSpPr>
        <p:grpSpPr>
          <a:xfrm>
            <a:off x="6697599" y="1132257"/>
            <a:ext cx="4873752" cy="780627"/>
            <a:chOff x="6707124" y="1410006"/>
            <a:chExt cx="4873752" cy="780627"/>
          </a:xfrm>
          <a:noFill/>
        </p:grpSpPr>
        <p:sp>
          <p:nvSpPr>
            <p:cNvPr id="67" name="Rectangle: Rounded Corners 29"/>
            <p:cNvSpPr/>
            <p:nvPr/>
          </p:nvSpPr>
          <p:spPr>
            <a:xfrm>
              <a:off x="7695590" y="1759265"/>
              <a:ext cx="3885286" cy="431368"/>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spAutoFit/>
            </a:bodyPr>
            <a:lstStyle/>
            <a:p>
              <a:endParaRPr lang="en-US" sz="1050" noProof="1">
                <a:solidFill>
                  <a:srgbClr val="9FA3AF"/>
                </a:solidFill>
                <a:latin typeface="Times New Roman" panose="02020603050405020304" pitchFamily="18" charset="0"/>
                <a:cs typeface="Times New Roman" panose="02020603050405020304" pitchFamily="18" charset="0"/>
              </a:endParaRPr>
            </a:p>
          </p:txBody>
        </p:sp>
        <p:grpSp>
          <p:nvGrpSpPr>
            <p:cNvPr id="68" name="Group 67"/>
            <p:cNvGrpSpPr/>
            <p:nvPr/>
          </p:nvGrpSpPr>
          <p:grpSpPr>
            <a:xfrm>
              <a:off x="6707124" y="1410006"/>
              <a:ext cx="4873752" cy="0"/>
              <a:chOff x="6707124" y="561442"/>
              <a:chExt cx="4873752" cy="0"/>
            </a:xfrm>
            <a:grpFill/>
          </p:grpSpPr>
          <p:cxnSp>
            <p:nvCxnSpPr>
              <p:cNvPr id="69" name="Straight Connector 68"/>
              <p:cNvCxnSpPr/>
              <p:nvPr userDrawn="1"/>
            </p:nvCxnSpPr>
            <p:spPr>
              <a:xfrm>
                <a:off x="6707124" y="561442"/>
                <a:ext cx="4873752" cy="0"/>
              </a:xfrm>
              <a:prstGeom prst="line">
                <a:avLst/>
              </a:prstGeom>
              <a:grpFill/>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6707124" y="561442"/>
                <a:ext cx="988466" cy="0"/>
              </a:xfrm>
              <a:prstGeom prst="line">
                <a:avLst/>
              </a:prstGeom>
              <a:grpFill/>
              <a:ln w="53975">
                <a:solidFill>
                  <a:srgbClr val="168DA5"/>
                </a:solidFill>
              </a:ln>
            </p:spPr>
            <p:style>
              <a:lnRef idx="1">
                <a:schemeClr val="accent1"/>
              </a:lnRef>
              <a:fillRef idx="0">
                <a:schemeClr val="accent1"/>
              </a:fillRef>
              <a:effectRef idx="0">
                <a:schemeClr val="accent1"/>
              </a:effectRef>
              <a:fontRef idx="minor">
                <a:schemeClr val="tx1"/>
              </a:fontRef>
            </p:style>
          </p:cxnSp>
        </p:grpSp>
        <p:sp>
          <p:nvSpPr>
            <p:cNvPr id="71" name="TextBox 23"/>
            <p:cNvSpPr txBox="1"/>
            <p:nvPr/>
          </p:nvSpPr>
          <p:spPr>
            <a:xfrm>
              <a:off x="6926281" y="1410006"/>
              <a:ext cx="543739" cy="523220"/>
            </a:xfrm>
            <a:prstGeom prst="rect">
              <a:avLst/>
            </a:prstGeom>
            <a:grpFill/>
          </p:spPr>
          <p:txBody>
            <a:bodyPr wrap="none" rtlCol="0" anchor="b">
              <a:spAutoFit/>
            </a:bodyPr>
            <a:lstStyle/>
            <a:p>
              <a:r>
                <a:rPr lang="en-US" sz="2800" b="1" dirty="0">
                  <a:latin typeface="Times New Roman" panose="02020603050405020304" pitchFamily="18" charset="0"/>
                  <a:cs typeface="Times New Roman" panose="02020603050405020304" pitchFamily="18" charset="0"/>
                </a:rPr>
                <a:t>01</a:t>
              </a:r>
            </a:p>
          </p:txBody>
        </p:sp>
        <p:sp>
          <p:nvSpPr>
            <p:cNvPr id="72" name="Rectangle: Rounded Corners 28"/>
            <p:cNvSpPr/>
            <p:nvPr/>
          </p:nvSpPr>
          <p:spPr>
            <a:xfrm>
              <a:off x="7695590" y="1559673"/>
              <a:ext cx="3885286" cy="356919"/>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da-DK" sz="1600" b="1" cap="all" dirty="0">
                  <a:solidFill>
                    <a:schemeClr val="tx1"/>
                  </a:solidFill>
                  <a:latin typeface="Times New Roman" panose="02020603050405020304" pitchFamily="18" charset="0"/>
                  <a:cs typeface="Times New Roman" panose="02020603050405020304" pitchFamily="18" charset="0"/>
                </a:rPr>
                <a:t>opening</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60000"/>
                <a:lumOff val="40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2C863-5FED-4992-9FC0-9F03D4E2F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25" y="406928"/>
            <a:ext cx="10056283" cy="5656660"/>
          </a:xfrm>
          <a:prstGeom prst="rect">
            <a:avLst/>
          </a:prstGeom>
        </p:spPr>
      </p:pic>
      <p:sp>
        <p:nvSpPr>
          <p:cNvPr id="3" name="Rectangle 2">
            <a:extLst>
              <a:ext uri="{FF2B5EF4-FFF2-40B4-BE49-F238E27FC236}">
                <a16:creationId xmlns:a16="http://schemas.microsoft.com/office/drawing/2014/main" id="{C4360D2B-0B75-41D3-BFA0-AE98921A7806}"/>
              </a:ext>
            </a:extLst>
          </p:cNvPr>
          <p:cNvSpPr/>
          <p:nvPr/>
        </p:nvSpPr>
        <p:spPr>
          <a:xfrm>
            <a:off x="4622961" y="6266406"/>
            <a:ext cx="2505815" cy="369332"/>
          </a:xfrm>
          <a:prstGeom prst="rect">
            <a:avLst/>
          </a:prstGeom>
        </p:spPr>
        <p:txBody>
          <a:bodyPr wrap="none">
            <a:spAutoFit/>
          </a:bodyPr>
          <a:lstStyle/>
          <a:p>
            <a:pPr algn="ctr"/>
            <a:r>
              <a:rPr lang="en-IN" dirty="0">
                <a:latin typeface="Times New Roman" panose="02020603050405020304" pitchFamily="18" charset="0"/>
                <a:cs typeface="Times New Roman" panose="02020603050405020304" pitchFamily="18" charset="0"/>
              </a:rPr>
              <a:t>Fig 9. Homepage(contd.)</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0">
          <a:gsLst>
            <a:gs pos="0">
              <a:schemeClr val="bg1"/>
            </a:gs>
            <a:gs pos="100000">
              <a:schemeClr val="accent1">
                <a:lumMod val="60000"/>
                <a:lumOff val="40000"/>
                <a:alpha val="82000"/>
              </a:schemeClr>
            </a:gs>
          </a:gsLst>
          <a:lin ang="54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A4A058-839E-4645-A21C-3952918C5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429551"/>
            <a:ext cx="9321799" cy="5243512"/>
          </a:xfrm>
          <a:prstGeom prst="rect">
            <a:avLst/>
          </a:prstGeom>
        </p:spPr>
      </p:pic>
      <p:sp>
        <p:nvSpPr>
          <p:cNvPr id="6" name="Rectangle 5">
            <a:extLst>
              <a:ext uri="{FF2B5EF4-FFF2-40B4-BE49-F238E27FC236}">
                <a16:creationId xmlns:a16="http://schemas.microsoft.com/office/drawing/2014/main" id="{B7BA8F41-37CD-4574-952B-B2F944B84418}"/>
              </a:ext>
            </a:extLst>
          </p:cNvPr>
          <p:cNvSpPr/>
          <p:nvPr/>
        </p:nvSpPr>
        <p:spPr>
          <a:xfrm>
            <a:off x="4424080" y="6059117"/>
            <a:ext cx="2835841" cy="369332"/>
          </a:xfrm>
          <a:prstGeom prst="rect">
            <a:avLst/>
          </a:prstGeom>
        </p:spPr>
        <p:txBody>
          <a:bodyPr wrap="none">
            <a:spAutoFit/>
          </a:bodyPr>
          <a:lstStyle/>
          <a:p>
            <a:pPr algn="ctr"/>
            <a:r>
              <a:rPr lang="en-IN" dirty="0">
                <a:latin typeface="Times New Roman" panose="02020603050405020304" pitchFamily="18" charset="0"/>
                <a:cs typeface="Times New Roman" panose="02020603050405020304" pitchFamily="18" charset="0"/>
              </a:rPr>
              <a:t>Fig 10. Demo Unit Webpage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0">
          <a:gsLst>
            <a:gs pos="3000">
              <a:schemeClr val="bg1"/>
            </a:gs>
            <a:gs pos="100000">
              <a:schemeClr val="accent1">
                <a:lumMod val="30000"/>
                <a:lumOff val="70000"/>
                <a:alpha val="50000"/>
              </a:schemeClr>
            </a:gs>
          </a:gsLst>
          <a:lin ang="5400000" scaled="1"/>
          <a:tileRect/>
        </a:gradFill>
        <a:effectLst/>
      </p:bgPr>
    </p:bg>
    <p:spTree>
      <p:nvGrpSpPr>
        <p:cNvPr id="1" name=""/>
        <p:cNvGrpSpPr/>
        <p:nvPr/>
      </p:nvGrpSpPr>
      <p:grpSpPr>
        <a:xfrm>
          <a:off x="0" y="0"/>
          <a:ext cx="0" cy="0"/>
          <a:chOff x="0" y="0"/>
          <a:chExt cx="0" cy="0"/>
        </a:xfrm>
      </p:grpSpPr>
      <p:sp>
        <p:nvSpPr>
          <p:cNvPr id="21" name="TextBox 20"/>
          <p:cNvSpPr txBox="1"/>
          <p:nvPr/>
        </p:nvSpPr>
        <p:spPr>
          <a:xfrm>
            <a:off x="9809175" y="1819962"/>
            <a:ext cx="960782" cy="1568450"/>
          </a:xfrm>
          <a:prstGeom prst="rect">
            <a:avLst/>
          </a:prstGeom>
          <a:noFill/>
        </p:spPr>
        <p:txBody>
          <a:bodyPr wrap="square" rtlCol="0">
            <a:spAutoFit/>
          </a:bodyPr>
          <a:lstStyle/>
          <a:p>
            <a:r>
              <a:rPr lang="en-US" sz="9600" b="1" dirty="0">
                <a:solidFill>
                  <a:schemeClr val="bg1">
                    <a:lumMod val="85000"/>
                  </a:schemeClr>
                </a:solidFill>
                <a:latin typeface="Netflix Sans" panose="020B0703020202020204" pitchFamily="34" charset="0"/>
              </a:rPr>
              <a:t>5</a:t>
            </a:r>
          </a:p>
        </p:txBody>
      </p:sp>
      <p:sp>
        <p:nvSpPr>
          <p:cNvPr id="20" name="TextBox 19"/>
          <p:cNvSpPr txBox="1"/>
          <p:nvPr/>
        </p:nvSpPr>
        <p:spPr>
          <a:xfrm>
            <a:off x="7683683" y="1852618"/>
            <a:ext cx="960782" cy="1568450"/>
          </a:xfrm>
          <a:prstGeom prst="rect">
            <a:avLst/>
          </a:prstGeom>
          <a:noFill/>
        </p:spPr>
        <p:txBody>
          <a:bodyPr wrap="square" rtlCol="0">
            <a:spAutoFit/>
          </a:bodyPr>
          <a:lstStyle/>
          <a:p>
            <a:r>
              <a:rPr lang="en-US" sz="9600" b="1" dirty="0">
                <a:solidFill>
                  <a:schemeClr val="bg1">
                    <a:lumMod val="85000"/>
                  </a:schemeClr>
                </a:solidFill>
                <a:latin typeface="Netflix Sans" panose="020B0703020202020204" pitchFamily="34" charset="0"/>
              </a:rPr>
              <a:t>4</a:t>
            </a:r>
          </a:p>
        </p:txBody>
      </p:sp>
      <p:sp>
        <p:nvSpPr>
          <p:cNvPr id="19" name="TextBox 18"/>
          <p:cNvSpPr txBox="1"/>
          <p:nvPr/>
        </p:nvSpPr>
        <p:spPr>
          <a:xfrm>
            <a:off x="5627961" y="1844459"/>
            <a:ext cx="960782" cy="1568450"/>
          </a:xfrm>
          <a:prstGeom prst="rect">
            <a:avLst/>
          </a:prstGeom>
          <a:noFill/>
        </p:spPr>
        <p:txBody>
          <a:bodyPr wrap="square" rtlCol="0">
            <a:spAutoFit/>
          </a:bodyPr>
          <a:lstStyle/>
          <a:p>
            <a:r>
              <a:rPr lang="en-US" sz="9600" b="1" dirty="0">
                <a:solidFill>
                  <a:schemeClr val="bg1">
                    <a:lumMod val="85000"/>
                  </a:schemeClr>
                </a:solidFill>
                <a:latin typeface="Netflix Sans" panose="020B0703020202020204" pitchFamily="34" charset="0"/>
              </a:rPr>
              <a:t>3</a:t>
            </a:r>
          </a:p>
        </p:txBody>
      </p:sp>
      <p:sp>
        <p:nvSpPr>
          <p:cNvPr id="18" name="TextBox 17"/>
          <p:cNvSpPr txBox="1"/>
          <p:nvPr/>
        </p:nvSpPr>
        <p:spPr>
          <a:xfrm>
            <a:off x="3537638" y="1836290"/>
            <a:ext cx="960782" cy="1568450"/>
          </a:xfrm>
          <a:prstGeom prst="rect">
            <a:avLst/>
          </a:prstGeom>
          <a:noFill/>
        </p:spPr>
        <p:txBody>
          <a:bodyPr wrap="square" rtlCol="0">
            <a:spAutoFit/>
          </a:bodyPr>
          <a:lstStyle/>
          <a:p>
            <a:r>
              <a:rPr lang="en-US" sz="9600" b="1" dirty="0">
                <a:solidFill>
                  <a:schemeClr val="bg1">
                    <a:lumMod val="85000"/>
                  </a:schemeClr>
                </a:solidFill>
                <a:latin typeface="Netflix Sans" panose="020B0703020202020204" pitchFamily="34" charset="0"/>
              </a:rPr>
              <a:t>2</a:t>
            </a:r>
          </a:p>
        </p:txBody>
      </p:sp>
      <p:sp>
        <p:nvSpPr>
          <p:cNvPr id="17" name="TextBox 16"/>
          <p:cNvSpPr txBox="1"/>
          <p:nvPr/>
        </p:nvSpPr>
        <p:spPr>
          <a:xfrm>
            <a:off x="1406862" y="1852618"/>
            <a:ext cx="960782" cy="1568450"/>
          </a:xfrm>
          <a:prstGeom prst="rect">
            <a:avLst/>
          </a:prstGeom>
          <a:noFill/>
        </p:spPr>
        <p:txBody>
          <a:bodyPr wrap="square" rtlCol="0">
            <a:spAutoFit/>
          </a:bodyPr>
          <a:lstStyle/>
          <a:p>
            <a:r>
              <a:rPr lang="en-US" sz="9600" b="1" dirty="0">
                <a:solidFill>
                  <a:schemeClr val="bg1">
                    <a:lumMod val="85000"/>
                  </a:schemeClr>
                </a:solidFill>
                <a:latin typeface="Netflix Sans" panose="020B0703020202020204" pitchFamily="34" charset="0"/>
              </a:rPr>
              <a:t>1</a:t>
            </a:r>
          </a:p>
        </p:txBody>
      </p:sp>
      <p:sp useBgFill="1">
        <p:nvSpPr>
          <p:cNvPr id="10" name="Minus Sign 9"/>
          <p:cNvSpPr/>
          <p:nvPr/>
        </p:nvSpPr>
        <p:spPr>
          <a:xfrm>
            <a:off x="0" y="3013548"/>
            <a:ext cx="12596421" cy="1951965"/>
          </a:xfrm>
          <a:prstGeom prst="mathMinus">
            <a:avLst/>
          </a:prstGeom>
          <a:ln>
            <a:noFill/>
          </a:ln>
          <a:effectLst>
            <a:outerShdw blurRad="203200" dist="152400" dir="5400000" algn="t" rotWithShape="0">
              <a:prstClr val="black">
                <a:alpha val="8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p:cNvSpPr/>
          <p:nvPr/>
        </p:nvSpPr>
        <p:spPr>
          <a:xfrm>
            <a:off x="9536264" y="3013548"/>
            <a:ext cx="1455088" cy="1455088"/>
          </a:xfrm>
          <a:prstGeom prst="ellipse">
            <a:avLst/>
          </a:prstGeom>
          <a:solidFill>
            <a:schemeClr val="accent1">
              <a:lumMod val="60000"/>
              <a:lumOff val="40000"/>
            </a:schemeClr>
          </a:solidFill>
          <a:ln w="762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6" name="Oval 5"/>
          <p:cNvSpPr/>
          <p:nvPr/>
        </p:nvSpPr>
        <p:spPr>
          <a:xfrm>
            <a:off x="7450372" y="3013548"/>
            <a:ext cx="1455088" cy="1455088"/>
          </a:xfrm>
          <a:prstGeom prst="ellipse">
            <a:avLst/>
          </a:prstGeom>
          <a:solidFill>
            <a:schemeClr val="accent1">
              <a:lumMod val="60000"/>
              <a:lumOff val="40000"/>
            </a:schemeClr>
          </a:solidFill>
          <a:ln w="762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7" name="Oval 6"/>
          <p:cNvSpPr/>
          <p:nvPr/>
        </p:nvSpPr>
        <p:spPr>
          <a:xfrm>
            <a:off x="5364480" y="3025473"/>
            <a:ext cx="1455088" cy="1455088"/>
          </a:xfrm>
          <a:prstGeom prst="ellipse">
            <a:avLst/>
          </a:prstGeom>
          <a:solidFill>
            <a:schemeClr val="accent1">
              <a:lumMod val="60000"/>
              <a:lumOff val="40000"/>
            </a:schemeClr>
          </a:solidFill>
          <a:ln w="762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8" name="Oval 7"/>
          <p:cNvSpPr/>
          <p:nvPr/>
        </p:nvSpPr>
        <p:spPr>
          <a:xfrm>
            <a:off x="3278588" y="3025473"/>
            <a:ext cx="1455088" cy="1455088"/>
          </a:xfrm>
          <a:prstGeom prst="ellipse">
            <a:avLst/>
          </a:prstGeom>
          <a:solidFill>
            <a:schemeClr val="accent1">
              <a:lumMod val="60000"/>
              <a:lumOff val="40000"/>
            </a:schemeClr>
          </a:solidFill>
          <a:ln w="762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2" name="Oval 11"/>
          <p:cNvSpPr/>
          <p:nvPr/>
        </p:nvSpPr>
        <p:spPr>
          <a:xfrm>
            <a:off x="1192696" y="3030832"/>
            <a:ext cx="1455088" cy="1455088"/>
          </a:xfrm>
          <a:prstGeom prst="ellipse">
            <a:avLst/>
          </a:prstGeom>
          <a:solidFill>
            <a:schemeClr val="accent1">
              <a:lumMod val="60000"/>
              <a:lumOff val="40000"/>
            </a:schemeClr>
          </a:solidFill>
          <a:ln w="76200">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3" name="Arrow: Chevron 12"/>
          <p:cNvSpPr/>
          <p:nvPr/>
        </p:nvSpPr>
        <p:spPr>
          <a:xfrm>
            <a:off x="2798859" y="3623770"/>
            <a:ext cx="328654" cy="365760"/>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tx1"/>
              </a:solidFill>
            </a:endParaRPr>
          </a:p>
        </p:txBody>
      </p:sp>
      <p:sp>
        <p:nvSpPr>
          <p:cNvPr id="14" name="Arrow: Chevron 13"/>
          <p:cNvSpPr/>
          <p:nvPr/>
        </p:nvSpPr>
        <p:spPr>
          <a:xfrm>
            <a:off x="4879449" y="3623771"/>
            <a:ext cx="328654" cy="365760"/>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tx1"/>
              </a:solidFill>
            </a:endParaRPr>
          </a:p>
        </p:txBody>
      </p:sp>
      <p:sp>
        <p:nvSpPr>
          <p:cNvPr id="15" name="Arrow: Chevron 14"/>
          <p:cNvSpPr/>
          <p:nvPr/>
        </p:nvSpPr>
        <p:spPr>
          <a:xfrm>
            <a:off x="7062084" y="3623770"/>
            <a:ext cx="328654" cy="365760"/>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tx1"/>
              </a:solidFill>
            </a:endParaRPr>
          </a:p>
        </p:txBody>
      </p:sp>
      <p:sp>
        <p:nvSpPr>
          <p:cNvPr id="16" name="Arrow: Chevron 15"/>
          <p:cNvSpPr/>
          <p:nvPr/>
        </p:nvSpPr>
        <p:spPr>
          <a:xfrm>
            <a:off x="9064487" y="3623770"/>
            <a:ext cx="328654" cy="365760"/>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tx1"/>
              </a:solidFill>
            </a:endParaRPr>
          </a:p>
        </p:txBody>
      </p:sp>
      <p:sp>
        <p:nvSpPr>
          <p:cNvPr id="22" name="TextBox 21"/>
          <p:cNvSpPr txBox="1"/>
          <p:nvPr/>
        </p:nvSpPr>
        <p:spPr>
          <a:xfrm>
            <a:off x="4047490" y="584835"/>
            <a:ext cx="4191635" cy="829945"/>
          </a:xfrm>
          <a:prstGeom prst="rect">
            <a:avLst/>
          </a:prstGeom>
          <a:noFill/>
          <a:effectLst/>
        </p:spPr>
        <p:txBody>
          <a:bodyPr wrap="square" rtlCol="0" anchor="t" anchorCtr="1">
            <a:spAutoFit/>
          </a:bodyPr>
          <a:lstStyle/>
          <a:p>
            <a:pPr algn="ctr"/>
            <a:r>
              <a:rPr lang="en-US" sz="4800" dirty="0">
                <a:latin typeface="Netflix Sans" panose="020B0703020202020204" pitchFamily="34" charset="0"/>
              </a:rPr>
              <a:t>Activity Flow</a:t>
            </a:r>
            <a:endParaRPr lang="en-IN" sz="4800" dirty="0">
              <a:latin typeface="Netflix Sans" panose="020B0703020202020204" pitchFamily="34" charset="0"/>
            </a:endParaRPr>
          </a:p>
        </p:txBody>
      </p:sp>
      <p:cxnSp>
        <p:nvCxnSpPr>
          <p:cNvPr id="24" name="Straight Connector 23"/>
          <p:cNvCxnSpPr/>
          <p:nvPr/>
        </p:nvCxnSpPr>
        <p:spPr>
          <a:xfrm flipH="1">
            <a:off x="0" y="999330"/>
            <a:ext cx="4006133"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H="1">
            <a:off x="8239125" y="1036635"/>
            <a:ext cx="3952876"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TextBox 27"/>
          <p:cNvSpPr txBox="1"/>
          <p:nvPr/>
        </p:nvSpPr>
        <p:spPr>
          <a:xfrm>
            <a:off x="968090" y="4558978"/>
            <a:ext cx="1838325" cy="646331"/>
          </a:xfrm>
          <a:prstGeom prst="rect">
            <a:avLst/>
          </a:prstGeom>
          <a:noFill/>
        </p:spPr>
        <p:txBody>
          <a:bodyPr wrap="square" rtlCol="0">
            <a:spAutoFit/>
          </a:bodyPr>
          <a:lstStyle/>
          <a:p>
            <a:pPr algn="ctr"/>
            <a:r>
              <a:rPr lang="en-US" dirty="0">
                <a:latin typeface="SF Pro Display" panose="00000500000000000000" pitchFamily="2" charset="0"/>
                <a:ea typeface="SF Pro Display" panose="00000500000000000000" pitchFamily="2" charset="0"/>
              </a:rPr>
              <a:t>Log on to website</a:t>
            </a:r>
            <a:endParaRPr lang="en-IN" dirty="0">
              <a:latin typeface="SF Pro Display" panose="00000500000000000000" pitchFamily="2" charset="0"/>
              <a:ea typeface="SF Pro Display" panose="00000500000000000000" pitchFamily="2" charset="0"/>
            </a:endParaRPr>
          </a:p>
        </p:txBody>
      </p:sp>
      <p:sp>
        <p:nvSpPr>
          <p:cNvPr id="29" name="TextBox 28"/>
          <p:cNvSpPr txBox="1"/>
          <p:nvPr/>
        </p:nvSpPr>
        <p:spPr>
          <a:xfrm>
            <a:off x="3098866" y="4595383"/>
            <a:ext cx="1838325" cy="646331"/>
          </a:xfrm>
          <a:prstGeom prst="rect">
            <a:avLst/>
          </a:prstGeom>
          <a:noFill/>
        </p:spPr>
        <p:txBody>
          <a:bodyPr wrap="square" rtlCol="0">
            <a:spAutoFit/>
          </a:bodyPr>
          <a:lstStyle/>
          <a:p>
            <a:pPr algn="ctr"/>
            <a:r>
              <a:rPr lang="en-US" dirty="0">
                <a:latin typeface="SF Pro Display" panose="00000500000000000000" pitchFamily="2" charset="0"/>
                <a:ea typeface="SF Pro Display" panose="00000500000000000000" pitchFamily="2" charset="0"/>
              </a:rPr>
              <a:t>Select Residency Project</a:t>
            </a:r>
            <a:endParaRPr lang="en-IN" dirty="0">
              <a:latin typeface="SF Pro Display" panose="00000500000000000000" pitchFamily="2" charset="0"/>
              <a:ea typeface="SF Pro Display" panose="00000500000000000000" pitchFamily="2" charset="0"/>
            </a:endParaRPr>
          </a:p>
        </p:txBody>
      </p:sp>
      <p:sp>
        <p:nvSpPr>
          <p:cNvPr id="30" name="TextBox 29"/>
          <p:cNvSpPr txBox="1"/>
          <p:nvPr/>
        </p:nvSpPr>
        <p:spPr>
          <a:xfrm>
            <a:off x="5172861" y="4541934"/>
            <a:ext cx="1838325" cy="646331"/>
          </a:xfrm>
          <a:prstGeom prst="rect">
            <a:avLst/>
          </a:prstGeom>
          <a:noFill/>
        </p:spPr>
        <p:txBody>
          <a:bodyPr wrap="square" rtlCol="0">
            <a:spAutoFit/>
          </a:bodyPr>
          <a:lstStyle/>
          <a:p>
            <a:pPr algn="ctr"/>
            <a:r>
              <a:rPr lang="en-US" dirty="0">
                <a:latin typeface="SF Pro Display" panose="00000500000000000000" pitchFamily="2" charset="0"/>
                <a:ea typeface="SF Pro Display" panose="00000500000000000000" pitchFamily="2" charset="0"/>
              </a:rPr>
              <a:t>Take the 3D walkthrough</a:t>
            </a:r>
            <a:endParaRPr lang="en-IN" dirty="0">
              <a:latin typeface="SF Pro Display" panose="00000500000000000000" pitchFamily="2" charset="0"/>
              <a:ea typeface="SF Pro Display" panose="00000500000000000000" pitchFamily="2" charset="0"/>
            </a:endParaRPr>
          </a:p>
        </p:txBody>
      </p:sp>
      <p:sp>
        <p:nvSpPr>
          <p:cNvPr id="31" name="TextBox 30"/>
          <p:cNvSpPr txBox="1"/>
          <p:nvPr/>
        </p:nvSpPr>
        <p:spPr>
          <a:xfrm>
            <a:off x="7287039" y="4536785"/>
            <a:ext cx="1838325" cy="923330"/>
          </a:xfrm>
          <a:prstGeom prst="rect">
            <a:avLst/>
          </a:prstGeom>
          <a:noFill/>
        </p:spPr>
        <p:txBody>
          <a:bodyPr wrap="square" rtlCol="0">
            <a:spAutoFit/>
          </a:bodyPr>
          <a:lstStyle/>
          <a:p>
            <a:pPr algn="ctr"/>
            <a:r>
              <a:rPr lang="en-US" dirty="0">
                <a:latin typeface="SF Pro Display" panose="00000500000000000000" pitchFamily="2" charset="0"/>
                <a:ea typeface="SF Pro Display" panose="00000500000000000000" pitchFamily="2" charset="0"/>
              </a:rPr>
              <a:t>Contact Seller</a:t>
            </a:r>
          </a:p>
          <a:p>
            <a:pPr algn="ctr"/>
            <a:r>
              <a:rPr lang="en-US" dirty="0">
                <a:latin typeface="SF Pro Display" panose="00000500000000000000" pitchFamily="2" charset="0"/>
                <a:ea typeface="SF Pro Display" panose="00000500000000000000" pitchFamily="2" charset="0"/>
              </a:rPr>
              <a:t>directly from website</a:t>
            </a:r>
            <a:endParaRPr lang="en-IN" dirty="0">
              <a:latin typeface="SF Pro Display" panose="00000500000000000000" pitchFamily="2" charset="0"/>
              <a:ea typeface="SF Pro Display" panose="00000500000000000000" pitchFamily="2" charset="0"/>
            </a:endParaRPr>
          </a:p>
        </p:txBody>
      </p:sp>
      <p:sp>
        <p:nvSpPr>
          <p:cNvPr id="32" name="TextBox 31"/>
          <p:cNvSpPr txBox="1"/>
          <p:nvPr/>
        </p:nvSpPr>
        <p:spPr>
          <a:xfrm>
            <a:off x="9306172" y="4526676"/>
            <a:ext cx="1966788" cy="923330"/>
          </a:xfrm>
          <a:prstGeom prst="rect">
            <a:avLst/>
          </a:prstGeom>
          <a:noFill/>
        </p:spPr>
        <p:txBody>
          <a:bodyPr wrap="square" rtlCol="0">
            <a:spAutoFit/>
          </a:bodyPr>
          <a:lstStyle/>
          <a:p>
            <a:pPr algn="ctr"/>
            <a:r>
              <a:rPr lang="en-US" dirty="0">
                <a:latin typeface="SF Pro Display" panose="00000500000000000000" pitchFamily="2" charset="0"/>
                <a:ea typeface="SF Pro Display" panose="00000500000000000000" pitchFamily="2" charset="0"/>
              </a:rPr>
              <a:t>Have a look through our other projects</a:t>
            </a:r>
            <a:endParaRPr lang="en-IN" dirty="0">
              <a:latin typeface="SF Pro Display" panose="00000500000000000000" pitchFamily="2" charset="0"/>
              <a:ea typeface="SF Pro Display" panose="00000500000000000000" pitchFamily="2"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57093" y="3407323"/>
            <a:ext cx="813429" cy="813429"/>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0104" y="3310042"/>
            <a:ext cx="824568" cy="824568"/>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3283" y="3376759"/>
            <a:ext cx="859596" cy="859596"/>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2956" y="3321311"/>
            <a:ext cx="789579" cy="789579"/>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2192" y="3397845"/>
            <a:ext cx="749736" cy="74973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0">
          <a:gsLst>
            <a:gs pos="0">
              <a:schemeClr val="bg1"/>
            </a:gs>
            <a:gs pos="100000">
              <a:schemeClr val="accent1">
                <a:lumMod val="30000"/>
                <a:lumOff val="70000"/>
                <a:alpha val="54000"/>
              </a:schemeClr>
            </a:gs>
          </a:gsLst>
          <a:lin ang="5400000" scaled="1"/>
          <a:tileRect/>
        </a:gradFill>
        <a:effectLst/>
      </p:bgPr>
    </p:bg>
    <p:spTree>
      <p:nvGrpSpPr>
        <p:cNvPr id="1" name="Shape 174"/>
        <p:cNvGrpSpPr/>
        <p:nvPr/>
      </p:nvGrpSpPr>
      <p:grpSpPr>
        <a:xfrm>
          <a:off x="0" y="0"/>
          <a:ext cx="0" cy="0"/>
          <a:chOff x="0" y="0"/>
          <a:chExt cx="0" cy="0"/>
        </a:xfrm>
      </p:grpSpPr>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4315" y1="57671" x2="24315" y2="57671"/>
                        <a14:foregroundMark x1="71438" y1="61781" x2="71438" y2="61781"/>
                        <a14:foregroundMark x1="73288" y1="60685" x2="73288" y2="60685"/>
                        <a14:foregroundMark x1="73767" y1="63836" x2="73767" y2="63836"/>
                      </a14:backgroundRemoval>
                    </a14:imgEffect>
                  </a14:imgLayer>
                </a14:imgProps>
              </a:ext>
              <a:ext uri="{28A0092B-C50C-407E-A947-70E740481C1C}">
                <a14:useLocalDpi xmlns:a14="http://schemas.microsoft.com/office/drawing/2010/main" val="0"/>
              </a:ext>
            </a:extLst>
          </a:blip>
          <a:srcRect l="21267" t="15408" r="21679" b="19039"/>
          <a:stretch>
            <a:fillRect/>
          </a:stretch>
        </p:blipFill>
        <p:spPr bwMode="auto">
          <a:xfrm>
            <a:off x="5394960" y="1584960"/>
            <a:ext cx="6562090" cy="3769995"/>
          </a:xfrm>
          <a:prstGeom prst="rect">
            <a:avLst/>
          </a:prstGeom>
          <a:noFill/>
          <a:extLst>
            <a:ext uri="{909E8E84-426E-40DD-AFC4-6F175D3DCCD1}">
              <a14:hiddenFill xmlns:a14="http://schemas.microsoft.com/office/drawing/2010/main">
                <a:solidFill>
                  <a:srgbClr val="FFFFFF"/>
                </a:solidFill>
              </a14:hiddenFill>
            </a:ext>
          </a:extLst>
        </p:spPr>
      </p:pic>
      <p:sp>
        <p:nvSpPr>
          <p:cNvPr id="175" name="Google Shape;175;p26"/>
          <p:cNvSpPr txBox="1">
            <a:spLocks noGrp="1"/>
          </p:cNvSpPr>
          <p:nvPr>
            <p:ph type="title"/>
          </p:nvPr>
        </p:nvSpPr>
        <p:spPr>
          <a:xfrm>
            <a:off x="838200" y="365125"/>
            <a:ext cx="10515600" cy="1325563"/>
          </a:xfrm>
          <a:prstGeom prst="rect">
            <a:avLst/>
          </a:prstGeom>
        </p:spPr>
        <p:txBody>
          <a:bodyPr spcFirstLastPara="1" vert="horz" wrap="square" lIns="121900" tIns="121900" rIns="121900" bIns="121900" rtlCol="0" anchor="t" anchorCtr="0">
            <a:normAutofit/>
          </a:bodyPr>
          <a:lstStyle/>
          <a:p>
            <a:pPr>
              <a:buSzPts val="990"/>
            </a:pPr>
            <a:r>
              <a:rPr lang="en-GB" b="1"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sym typeface="Arial" panose="020B0604020202020204"/>
              </a:rPr>
              <a:t>Advantages :</a:t>
            </a:r>
            <a:endParaRPr b="1" dirty="0">
              <a:latin typeface="Times New Roman" panose="02020603050405020304" pitchFamily="18" charset="0"/>
              <a:ea typeface="SF Pro Display" panose="00000500000000000000" pitchFamily="2" charset="0"/>
              <a:cs typeface="Times New Roman" panose="02020603050405020304" pitchFamily="18" charset="0"/>
            </a:endParaRPr>
          </a:p>
        </p:txBody>
      </p:sp>
      <p:sp>
        <p:nvSpPr>
          <p:cNvPr id="176" name="Google Shape;176;p26"/>
          <p:cNvSpPr txBox="1">
            <a:spLocks noGrp="1"/>
          </p:cNvSpPr>
          <p:nvPr>
            <p:ph sz="half" idx="1"/>
          </p:nvPr>
        </p:nvSpPr>
        <p:spPr>
          <a:xfrm>
            <a:off x="838200" y="1691005"/>
            <a:ext cx="4807585" cy="1766570"/>
          </a:xfrm>
          <a:prstGeom prst="rect">
            <a:avLst/>
          </a:prstGeom>
        </p:spPr>
        <p:txBody>
          <a:bodyPr spcFirstLastPara="1" vert="horz" wrap="square" lIns="121900" tIns="121900" rIns="121900" bIns="121900" rtlCol="0" anchor="t" anchorCtr="0">
            <a:noAutofit/>
          </a:bodyPr>
          <a:lstStyle/>
          <a:p>
            <a:pPr>
              <a:spcBef>
                <a:spcPts val="935"/>
              </a:spcBef>
            </a:pPr>
            <a:r>
              <a:rPr lang="en-US" sz="2000"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sym typeface="Arial" panose="020B0604020202020204"/>
              </a:rPr>
              <a:t>3D walkthrough allows  a better understanding of the house as a virtual tour. </a:t>
            </a:r>
          </a:p>
          <a:p>
            <a:pPr>
              <a:spcBef>
                <a:spcPts val="935"/>
              </a:spcBef>
            </a:pPr>
            <a:r>
              <a:rPr lang="en-US" sz="2000"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sym typeface="Arial" panose="020B0604020202020204"/>
              </a:rPr>
              <a:t>Provides  close experience as an onsite visit is not required.</a:t>
            </a:r>
            <a:endParaRPr lang="en-US" sz="2000" b="1"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sym typeface="Arial" panose="020B0604020202020204"/>
            </a:endParaRPr>
          </a:p>
          <a:p>
            <a:pPr marL="0" indent="0">
              <a:spcAft>
                <a:spcPts val="1600"/>
              </a:spcAft>
              <a:buNone/>
            </a:pPr>
            <a:endParaRPr lang="en-US" sz="2000" dirty="0">
              <a:latin typeface="Times New Roman" panose="02020603050405020304" pitchFamily="18" charset="0"/>
              <a:ea typeface="SF Pro Display" panose="00000500000000000000" pitchFamily="2" charset="0"/>
              <a:cs typeface="Times New Roman" panose="02020603050405020304" pitchFamily="18" charset="0"/>
            </a:endParaRPr>
          </a:p>
          <a:p>
            <a:pPr marL="0" indent="0">
              <a:spcAft>
                <a:spcPts val="1600"/>
              </a:spcAft>
              <a:buNone/>
            </a:pPr>
            <a:endParaRPr sz="2000" dirty="0">
              <a:latin typeface="Times New Roman" panose="02020603050405020304" pitchFamily="18" charset="0"/>
              <a:ea typeface="SF Pro Display" panose="00000500000000000000" pitchFamily="2" charset="0"/>
              <a:cs typeface="Times New Roman" panose="02020603050405020304" pitchFamily="18" charset="0"/>
            </a:endParaRPr>
          </a:p>
        </p:txBody>
      </p:sp>
      <p:sp>
        <p:nvSpPr>
          <p:cNvPr id="2" name="Content Placeholder 1"/>
          <p:cNvSpPr>
            <a:spLocks noGrp="1"/>
          </p:cNvSpPr>
          <p:nvPr>
            <p:ph sz="half" idx="2"/>
          </p:nvPr>
        </p:nvSpPr>
        <p:spPr>
          <a:xfrm>
            <a:off x="967740" y="4102100"/>
            <a:ext cx="4457065" cy="1803400"/>
          </a:xfrm>
        </p:spPr>
        <p:txBody>
          <a:bodyPr>
            <a:normAutofit/>
          </a:bodyPr>
          <a:lstStyle/>
          <a:p>
            <a:pPr>
              <a:spcBef>
                <a:spcPts val="935"/>
              </a:spcBef>
            </a:pPr>
            <a:r>
              <a:rPr lang="en-US" sz="2000" dirty="0">
                <a:latin typeface="Times New Roman" panose="02020603050405020304" pitchFamily="18" charset="0"/>
                <a:ea typeface="SF Pro Display" panose="00000500000000000000" pitchFamily="2" charset="0"/>
                <a:cs typeface="Times New Roman" panose="02020603050405020304" pitchFamily="18" charset="0"/>
              </a:rPr>
              <a:t>More people can invest in the seller’s project.</a:t>
            </a:r>
          </a:p>
          <a:p>
            <a:pPr>
              <a:spcBef>
                <a:spcPts val="935"/>
              </a:spcBef>
            </a:pPr>
            <a:r>
              <a:rPr lang="en-US" sz="2000" dirty="0">
                <a:latin typeface="Times New Roman" panose="02020603050405020304" pitchFamily="18" charset="0"/>
                <a:ea typeface="SF Pro Display" panose="00000500000000000000" pitchFamily="2" charset="0"/>
                <a:cs typeface="Times New Roman" panose="02020603050405020304" pitchFamily="18" charset="0"/>
              </a:rPr>
              <a:t>Can much easily show the project even before construction.</a:t>
            </a:r>
            <a:endParaRPr lang="en-US" sz="2000" dirty="0">
              <a:latin typeface="Times New Roman" panose="02020603050405020304" pitchFamily="18" charset="0"/>
              <a:ea typeface="SF Pro Display" panose="00000500000000000000" pitchFamily="2" charset="0"/>
              <a:cs typeface="Times New Roman" panose="02020603050405020304" pitchFamily="18" charset="0"/>
              <a:sym typeface="Lato" panose="020F0502020204030203"/>
            </a:endParaRPr>
          </a:p>
          <a:p>
            <a:endParaRPr lang="en-IN" sz="2000" dirty="0">
              <a:latin typeface="Times New Roman" panose="02020603050405020304" pitchFamily="18" charset="0"/>
              <a:cs typeface="Times New Roman" panose="02020603050405020304" pitchFamily="18" charset="0"/>
            </a:endParaRPr>
          </a:p>
        </p:txBody>
      </p:sp>
      <p:sp>
        <p:nvSpPr>
          <p:cNvPr id="178" name="Google Shape;178;p26"/>
          <p:cNvSpPr txBox="1"/>
          <p:nvPr/>
        </p:nvSpPr>
        <p:spPr>
          <a:xfrm>
            <a:off x="838199" y="1304052"/>
            <a:ext cx="4586000" cy="533600"/>
          </a:xfrm>
          <a:prstGeom prst="rect">
            <a:avLst/>
          </a:prstGeom>
          <a:noFill/>
          <a:ln>
            <a:noFill/>
          </a:ln>
        </p:spPr>
        <p:txBody>
          <a:bodyPr spcFirstLastPara="1" wrap="square" lIns="121900" tIns="121900" rIns="121900" bIns="121900" anchor="t" anchorCtr="0">
            <a:noAutofit/>
          </a:bodyPr>
          <a:lstStyle/>
          <a:p>
            <a:r>
              <a:rPr lang="en-GB" sz="2400" b="1" dirty="0">
                <a:latin typeface="Times New Roman" panose="02020603050405020304" pitchFamily="18" charset="0"/>
                <a:ea typeface="SF Pro Display" panose="00000500000000000000" pitchFamily="2" charset="0"/>
                <a:cs typeface="Times New Roman" panose="02020603050405020304" pitchFamily="18" charset="0"/>
                <a:sym typeface="Lato" panose="020F0502020204030203"/>
              </a:rPr>
              <a:t>Buyers:</a:t>
            </a:r>
            <a:endParaRPr sz="2400" b="1" dirty="0">
              <a:latin typeface="Times New Roman" panose="02020603050405020304" pitchFamily="18" charset="0"/>
              <a:ea typeface="SF Pro Display" panose="00000500000000000000" pitchFamily="2" charset="0"/>
              <a:cs typeface="Times New Roman" panose="02020603050405020304" pitchFamily="18" charset="0"/>
              <a:sym typeface="Lato" panose="020F0502020204030203"/>
            </a:endParaRPr>
          </a:p>
        </p:txBody>
      </p:sp>
      <p:sp>
        <p:nvSpPr>
          <p:cNvPr id="179" name="Google Shape;179;p26"/>
          <p:cNvSpPr txBox="1"/>
          <p:nvPr/>
        </p:nvSpPr>
        <p:spPr>
          <a:xfrm>
            <a:off x="838200" y="3457638"/>
            <a:ext cx="3832400" cy="533600"/>
          </a:xfrm>
          <a:prstGeom prst="rect">
            <a:avLst/>
          </a:prstGeom>
          <a:noFill/>
          <a:ln>
            <a:noFill/>
          </a:ln>
        </p:spPr>
        <p:txBody>
          <a:bodyPr spcFirstLastPara="1" wrap="square" lIns="121900" tIns="121900" rIns="121900" bIns="121900" anchor="t" anchorCtr="0">
            <a:noAutofit/>
          </a:bodyPr>
          <a:lstStyle/>
          <a:p>
            <a:r>
              <a:rPr lang="en-GB" sz="2400" b="1" dirty="0">
                <a:latin typeface="Times New Roman" panose="02020603050405020304" pitchFamily="18" charset="0"/>
                <a:ea typeface="SF Pro Display" panose="00000500000000000000" pitchFamily="2" charset="0"/>
                <a:cs typeface="Times New Roman" panose="02020603050405020304" pitchFamily="18" charset="0"/>
                <a:sym typeface="Lato" panose="020F0502020204030203"/>
              </a:rPr>
              <a:t>Sellers:</a:t>
            </a:r>
            <a:endParaRPr sz="2400" b="1" dirty="0">
              <a:latin typeface="Times New Roman" panose="02020603050405020304" pitchFamily="18" charset="0"/>
              <a:ea typeface="SF Pro Display" panose="00000500000000000000" pitchFamily="2" charset="0"/>
              <a:cs typeface="Times New Roman" panose="02020603050405020304" pitchFamily="18" charset="0"/>
              <a:sym typeface="Lato" panose="020F0502020204030203"/>
            </a:endParaRPr>
          </a:p>
        </p:txBody>
      </p:sp>
      <p:grpSp>
        <p:nvGrpSpPr>
          <p:cNvPr id="8" name="Group 7"/>
          <p:cNvGrpSpPr/>
          <p:nvPr/>
        </p:nvGrpSpPr>
        <p:grpSpPr>
          <a:xfrm>
            <a:off x="968000" y="1066269"/>
            <a:ext cx="997629" cy="47188"/>
            <a:chOff x="977525" y="1256305"/>
            <a:chExt cx="997629" cy="47188"/>
          </a:xfrm>
        </p:grpSpPr>
        <p:sp>
          <p:nvSpPr>
            <p:cNvPr id="9" name="Rectangle 8"/>
            <p:cNvSpPr/>
            <p:nvPr/>
          </p:nvSpPr>
          <p:spPr>
            <a:xfrm>
              <a:off x="977525" y="1256306"/>
              <a:ext cx="997629" cy="457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0" name="Rectangle 9"/>
            <p:cNvSpPr/>
            <p:nvPr/>
          </p:nvSpPr>
          <p:spPr>
            <a:xfrm>
              <a:off x="977525" y="1257774"/>
              <a:ext cx="71078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1" name="Rectangle 10"/>
            <p:cNvSpPr/>
            <p:nvPr/>
          </p:nvSpPr>
          <p:spPr>
            <a:xfrm>
              <a:off x="977525" y="1256305"/>
              <a:ext cx="351213"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16B7-5B0E-43CC-9E63-0D00C5B1D5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Scope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4009AF-C594-4285-A99E-77D8C899CC76}"/>
              </a:ext>
            </a:extLst>
          </p:cNvPr>
          <p:cNvSpPr>
            <a:spLocks noGrp="1"/>
          </p:cNvSpPr>
          <p:nvPr>
            <p:ph idx="1"/>
          </p:nvPr>
        </p:nvSpPr>
        <p:spPr/>
        <p:txBody>
          <a:bodyPr>
            <a:normAutofit/>
          </a:bodyPr>
          <a:lstStyle/>
          <a:p>
            <a:pPr lvl="0" algn="just">
              <a:lnSpc>
                <a:spcPct val="200000"/>
              </a:lnSpc>
            </a:pPr>
            <a:r>
              <a:rPr lang="en-US" sz="1900" dirty="0">
                <a:latin typeface="Times New Roman" panose="02020603050405020304" pitchFamily="18" charset="0"/>
                <a:cs typeface="Times New Roman" panose="02020603050405020304" pitchFamily="18" charset="0"/>
              </a:rPr>
              <a:t>We intend to make UI/UX  improvements to our website to make it more user friendly. </a:t>
            </a:r>
            <a:endParaRPr lang="en-IN" sz="1900" dirty="0">
              <a:latin typeface="Times New Roman" panose="02020603050405020304" pitchFamily="18" charset="0"/>
              <a:cs typeface="Times New Roman" panose="02020603050405020304" pitchFamily="18" charset="0"/>
            </a:endParaRPr>
          </a:p>
          <a:p>
            <a:pPr lvl="0" algn="just">
              <a:lnSpc>
                <a:spcPct val="200000"/>
              </a:lnSpc>
            </a:pPr>
            <a:r>
              <a:rPr lang="en-US" sz="1900" dirty="0">
                <a:latin typeface="Times New Roman" panose="02020603050405020304" pitchFamily="18" charset="0"/>
                <a:cs typeface="Times New Roman" panose="02020603050405020304" pitchFamily="18" charset="0"/>
              </a:rPr>
              <a:t>We intend to include a map feature.</a:t>
            </a:r>
          </a:p>
          <a:p>
            <a:pPr lvl="0" algn="just">
              <a:lnSpc>
                <a:spcPct val="200000"/>
              </a:lnSpc>
            </a:pPr>
            <a:r>
              <a:rPr lang="en-US" sz="1900" dirty="0">
                <a:latin typeface="Times New Roman" panose="02020603050405020304" pitchFamily="18" charset="0"/>
                <a:cs typeface="Times New Roman" panose="02020603050405020304" pitchFamily="18" charset="0"/>
              </a:rPr>
              <a:t> We also intend to add a House Price/Rent calculator according to their needs of the users.</a:t>
            </a:r>
            <a:endParaRPr lang="en-IN" sz="1900" dirty="0">
              <a:latin typeface="Times New Roman" panose="02020603050405020304" pitchFamily="18" charset="0"/>
              <a:cs typeface="Times New Roman" panose="02020603050405020304" pitchFamily="18" charset="0"/>
            </a:endParaRPr>
          </a:p>
          <a:p>
            <a:pPr algn="just">
              <a:lnSpc>
                <a:spcPct val="200000"/>
              </a:lnSpc>
            </a:pPr>
            <a:r>
              <a:rPr lang="en-US" sz="1900" dirty="0">
                <a:latin typeface="Times New Roman" panose="02020603050405020304" pitchFamily="18" charset="0"/>
                <a:cs typeface="Times New Roman" panose="02020603050405020304" pitchFamily="18" charset="0"/>
              </a:rPr>
              <a:t>We can also add a sorting and filtering algorithm which will help us to provide accurate recommendations.</a:t>
            </a:r>
          </a:p>
          <a:p>
            <a:pPr algn="just">
              <a:lnSpc>
                <a:spcPct val="200000"/>
              </a:lnSpc>
            </a:pPr>
            <a:r>
              <a:rPr lang="en-US" sz="1900" dirty="0">
                <a:latin typeface="Times New Roman" panose="02020603050405020304" pitchFamily="18" charset="0"/>
                <a:cs typeface="Times New Roman" panose="02020603050405020304" pitchFamily="18" charset="0"/>
              </a:rPr>
              <a:t>We intend to also use Machine Learning to provide recommendations and suggestions.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069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49555"/>
            <a:ext cx="10515600" cy="1325563"/>
          </a:xfrm>
        </p:spPr>
        <p:txBody>
          <a:bodyPr/>
          <a:lstStyle/>
          <a:p>
            <a:r>
              <a:rPr lang="en-US" b="1" dirty="0" err="1">
                <a:latin typeface="Times New Roman" panose="02020603050405020304" pitchFamily="18" charset="0"/>
                <a:cs typeface="Times New Roman" panose="02020603050405020304" pitchFamily="18" charset="0"/>
              </a:rPr>
              <a:t>Refrences</a:t>
            </a:r>
            <a:endParaRPr lang="en-US"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838200" y="1483360"/>
            <a:ext cx="9761855" cy="4973320"/>
          </a:xfrm>
        </p:spPr>
        <p:txBody>
          <a:bodyPr>
            <a:noAutofit/>
          </a:bodyPr>
          <a:lstStyle/>
          <a:p>
            <a:pPr marL="342900" indent="-342900" algn="l">
              <a:lnSpc>
                <a:spcPct val="80000"/>
              </a:lnSpc>
              <a:buFont typeface="+mj-lt"/>
              <a:buAutoNum type="arabicPeriod"/>
            </a:pPr>
            <a:r>
              <a:rPr lang="en-US" sz="1400" dirty="0">
                <a:latin typeface="Times New Roman" panose="02020603050405020304" pitchFamily="18" charset="0"/>
                <a:cs typeface="Times New Roman" panose="02020603050405020304" pitchFamily="18" charset="0"/>
                <a:sym typeface="+mn-ea"/>
              </a:rPr>
              <a:t>ABS (Australian Bureau of Statistics), 2000, </a:t>
            </a:r>
            <a:r>
              <a:rPr lang="en-US" sz="1400" i="1" dirty="0">
                <a:latin typeface="Times New Roman" panose="02020603050405020304" pitchFamily="18" charset="0"/>
                <a:cs typeface="Times New Roman" panose="02020603050405020304" pitchFamily="18" charset="0"/>
                <a:sym typeface="+mn-ea"/>
              </a:rPr>
              <a:t>8129.0 Business Use of Information Technology </a:t>
            </a:r>
            <a:r>
              <a:rPr lang="en-IN" sz="1400" i="1" dirty="0">
                <a:latin typeface="Times New Roman" panose="02020603050405020304" pitchFamily="18" charset="0"/>
                <a:cs typeface="Times New Roman" panose="02020603050405020304" pitchFamily="18" charset="0"/>
                <a:sym typeface="+mn-ea"/>
              </a:rPr>
              <a:t>Australia</a:t>
            </a:r>
            <a:r>
              <a:rPr lang="en-IN" sz="1400" dirty="0">
                <a:latin typeface="Times New Roman" panose="02020603050405020304" pitchFamily="18" charset="0"/>
                <a:cs typeface="Times New Roman" panose="02020603050405020304" pitchFamily="18" charset="0"/>
                <a:sym typeface="+mn-ea"/>
              </a:rPr>
              <a:t>, [on-line],</a:t>
            </a:r>
            <a:r>
              <a:rPr lang="en-US" altLang="en-IN" sz="1400" dirty="0">
                <a:latin typeface="Times New Roman" panose="02020603050405020304" pitchFamily="18" charset="0"/>
                <a:cs typeface="Times New Roman" panose="02020603050405020304" pitchFamily="18" charset="0"/>
                <a:sym typeface="+mn-ea"/>
              </a:rPr>
              <a:t> </a:t>
            </a:r>
            <a:r>
              <a:rPr lang="en-IN" sz="1400" dirty="0">
                <a:latin typeface="Times New Roman" panose="02020603050405020304" pitchFamily="18" charset="0"/>
                <a:cs typeface="Times New Roman" panose="02020603050405020304" pitchFamily="18" charset="0"/>
                <a:sym typeface="+mn-ea"/>
              </a:rPr>
              <a:t>http://www.abs.gov.au/ausstats/ABS%40.nsf/b06660592430724fca2568b5007b8619/</a:t>
            </a:r>
            <a:r>
              <a:rPr lang="en-US" altLang="en-IN" sz="1400" dirty="0">
                <a:latin typeface="Times New Roman" panose="02020603050405020304" pitchFamily="18" charset="0"/>
                <a:cs typeface="Times New Roman" panose="02020603050405020304" pitchFamily="18" charset="0"/>
                <a:sym typeface="+mn-ea"/>
              </a:rPr>
              <a:t> </a:t>
            </a:r>
            <a:r>
              <a:rPr lang="en-US" sz="1400" dirty="0">
                <a:latin typeface="Times New Roman" panose="02020603050405020304" pitchFamily="18" charset="0"/>
                <a:cs typeface="Times New Roman" panose="02020603050405020304" pitchFamily="18" charset="0"/>
                <a:sym typeface="+mn-ea"/>
              </a:rPr>
              <a:t>9c7742890adec989ca2568a900139423! OpenDocument, accessed 15 May 2001.</a:t>
            </a:r>
            <a:br>
              <a:rPr lang="en-US" sz="1400" dirty="0">
                <a:latin typeface="Times New Roman" panose="02020603050405020304" pitchFamily="18" charset="0"/>
                <a:cs typeface="Times New Roman" panose="02020603050405020304" pitchFamily="18" charset="0"/>
                <a:sym typeface="+mn-ea"/>
              </a:rPr>
            </a:br>
            <a:endParaRPr lang="en-US" sz="1400" dirty="0">
              <a:latin typeface="Times New Roman" panose="02020603050405020304" pitchFamily="18" charset="0"/>
              <a:cs typeface="Times New Roman" panose="02020603050405020304" pitchFamily="18" charset="0"/>
              <a:sym typeface="+mn-ea"/>
            </a:endParaRPr>
          </a:p>
          <a:p>
            <a:pPr marL="342900" indent="-342900" algn="l">
              <a:lnSpc>
                <a:spcPct val="80000"/>
              </a:lnSpc>
              <a:buFont typeface="+mj-lt"/>
              <a:buAutoNum type="arabicPeriod"/>
            </a:pPr>
            <a:r>
              <a:rPr lang="en-US" sz="1400" dirty="0">
                <a:latin typeface="Times New Roman" panose="02020603050405020304" pitchFamily="18" charset="0"/>
                <a:cs typeface="Times New Roman" panose="02020603050405020304" pitchFamily="18" charset="0"/>
                <a:sym typeface="+mn-ea"/>
              </a:rPr>
              <a:t>Adam, S. and Deans, K. R., 2000, “On-line Business in Australia and New Zealand: Crossing a Chasm”, </a:t>
            </a:r>
            <a:r>
              <a:rPr lang="en-US" sz="1400" i="1" dirty="0">
                <a:latin typeface="Times New Roman" panose="02020603050405020304" pitchFamily="18" charset="0"/>
                <a:cs typeface="Times New Roman" panose="02020603050405020304" pitchFamily="18" charset="0"/>
                <a:sym typeface="+mn-ea"/>
              </a:rPr>
              <a:t>Ausweb2K Sixth Australian World Wide Web Conference</a:t>
            </a:r>
            <a:r>
              <a:rPr lang="en-US" sz="1400" dirty="0">
                <a:latin typeface="Times New Roman" panose="02020603050405020304" pitchFamily="18" charset="0"/>
                <a:cs typeface="Times New Roman" panose="02020603050405020304" pitchFamily="18" charset="0"/>
                <a:sym typeface="+mn-ea"/>
              </a:rPr>
              <a:t>, Southern Cross University, Lismore, [on-line], http://www.ausweb.scu.edu.au/aw2k/papers/adam/paper.html, Accessed 7 June</a:t>
            </a:r>
            <a:br>
              <a:rPr lang="en-US" sz="1400" dirty="0">
                <a:latin typeface="Times New Roman" panose="02020603050405020304" pitchFamily="18" charset="0"/>
                <a:cs typeface="Times New Roman" panose="02020603050405020304" pitchFamily="18" charset="0"/>
                <a:sym typeface="+mn-ea"/>
              </a:rPr>
            </a:br>
            <a:r>
              <a:rPr lang="en-IN" sz="1400" dirty="0">
                <a:latin typeface="Times New Roman" panose="02020603050405020304" pitchFamily="18" charset="0"/>
                <a:cs typeface="Times New Roman" panose="02020603050405020304" pitchFamily="18" charset="0"/>
                <a:sym typeface="+mn-ea"/>
              </a:rPr>
              <a:t>2001.</a:t>
            </a:r>
          </a:p>
          <a:p>
            <a:pPr marL="342900" indent="-342900" algn="l">
              <a:lnSpc>
                <a:spcPct val="80000"/>
              </a:lnSpc>
              <a:buFont typeface="+mj-lt"/>
              <a:buAutoNum type="arabicPeriod"/>
            </a:pPr>
            <a:r>
              <a:rPr lang="en-US" sz="1400" dirty="0" err="1">
                <a:latin typeface="Times New Roman" panose="02020603050405020304" pitchFamily="18" charset="0"/>
                <a:cs typeface="Times New Roman" panose="02020603050405020304" pitchFamily="18" charset="0"/>
                <a:sym typeface="+mn-ea"/>
              </a:rPr>
              <a:t>Benbasat</a:t>
            </a:r>
            <a:r>
              <a:rPr lang="en-US" sz="1400" dirty="0">
                <a:latin typeface="Times New Roman" panose="02020603050405020304" pitchFamily="18" charset="0"/>
                <a:cs typeface="Times New Roman" panose="02020603050405020304" pitchFamily="18" charset="0"/>
                <a:sym typeface="+mn-ea"/>
              </a:rPr>
              <a:t>, I., Goldstein, D. K. and Mead, M., 1987, "The Case Research Strategy in Studies of Information Systems", MIS Quarterly, vol 11, issue 3, pp 369-387, September.</a:t>
            </a:r>
            <a:br>
              <a:rPr lang="en-US" sz="1400" dirty="0">
                <a:latin typeface="Times New Roman" panose="02020603050405020304" pitchFamily="18" charset="0"/>
                <a:cs typeface="Times New Roman" panose="02020603050405020304" pitchFamily="18" charset="0"/>
                <a:sym typeface="+mn-ea"/>
              </a:rPr>
            </a:br>
            <a:endParaRPr lang="en-US" sz="1400" dirty="0">
              <a:latin typeface="Times New Roman" panose="02020603050405020304" pitchFamily="18" charset="0"/>
              <a:cs typeface="Times New Roman" panose="02020603050405020304" pitchFamily="18" charset="0"/>
              <a:sym typeface="+mn-ea"/>
            </a:endParaRPr>
          </a:p>
          <a:p>
            <a:pPr marL="342900" indent="-342900" algn="l">
              <a:lnSpc>
                <a:spcPct val="80000"/>
              </a:lnSpc>
              <a:buFont typeface="+mj-lt"/>
              <a:buAutoNum type="arabicPeriod"/>
            </a:pPr>
            <a:r>
              <a:rPr lang="en-US" sz="1400" dirty="0">
                <a:latin typeface="Times New Roman" panose="02020603050405020304" pitchFamily="18" charset="0"/>
                <a:cs typeface="Times New Roman" panose="02020603050405020304" pitchFamily="18" charset="0"/>
                <a:sym typeface="+mn-ea"/>
              </a:rPr>
              <a:t>Bode, S., and Burn, J., 1999, “SMEs and the Role of Consultants in Establishing e-business:  A Case Analysis”, </a:t>
            </a:r>
            <a:r>
              <a:rPr lang="en-US" sz="1400" i="1" dirty="0">
                <a:latin typeface="Times New Roman" panose="02020603050405020304" pitchFamily="18" charset="0"/>
                <a:cs typeface="Times New Roman" panose="02020603050405020304" pitchFamily="18" charset="0"/>
                <a:sym typeface="+mn-ea"/>
              </a:rPr>
              <a:t>Proceedings of </a:t>
            </a:r>
            <a:r>
              <a:rPr lang="en-US" sz="1400" i="1" dirty="0" err="1">
                <a:latin typeface="Times New Roman" panose="02020603050405020304" pitchFamily="18" charset="0"/>
                <a:cs typeface="Times New Roman" panose="02020603050405020304" pitchFamily="18" charset="0"/>
                <a:sym typeface="+mn-ea"/>
              </a:rPr>
              <a:t>CollECTeR</a:t>
            </a:r>
            <a:r>
              <a:rPr lang="en-US" sz="1400" i="1" dirty="0">
                <a:latin typeface="Times New Roman" panose="02020603050405020304" pitchFamily="18" charset="0"/>
                <a:cs typeface="Times New Roman" panose="02020603050405020304" pitchFamily="18" charset="0"/>
                <a:sym typeface="+mn-ea"/>
              </a:rPr>
              <a:t> ‘99</a:t>
            </a:r>
            <a:r>
              <a:rPr lang="en-US" sz="1400" dirty="0">
                <a:latin typeface="Times New Roman" panose="02020603050405020304" pitchFamily="18" charset="0"/>
                <a:cs typeface="Times New Roman" panose="02020603050405020304" pitchFamily="18" charset="0"/>
                <a:sym typeface="+mn-ea"/>
              </a:rPr>
              <a:t>, Victoria University, New Zealand, [on-line], http://www.collecter.organisation/coll99/bode.pdf, accessed 17 March 2001.</a:t>
            </a:r>
            <a:br>
              <a:rPr lang="en-IN" sz="1400" dirty="0">
                <a:latin typeface="Times New Roman" panose="02020603050405020304" pitchFamily="18" charset="0"/>
                <a:cs typeface="Times New Roman" panose="02020603050405020304" pitchFamily="18" charset="0"/>
                <a:sym typeface="+mn-ea"/>
              </a:rPr>
            </a:br>
            <a:endParaRPr lang="en-IN" sz="1400" dirty="0">
              <a:latin typeface="Times New Roman" panose="02020603050405020304" pitchFamily="18" charset="0"/>
              <a:cs typeface="Times New Roman" panose="02020603050405020304" pitchFamily="18" charset="0"/>
              <a:sym typeface="+mn-ea"/>
            </a:endParaRPr>
          </a:p>
          <a:p>
            <a:pPr marL="342900" indent="-342900" algn="l">
              <a:lnSpc>
                <a:spcPct val="80000"/>
              </a:lnSpc>
              <a:buFont typeface="+mj-lt"/>
              <a:buAutoNum type="arabicPeriod"/>
            </a:pPr>
            <a:r>
              <a:rPr lang="en-US" sz="1400" dirty="0">
                <a:latin typeface="Times New Roman" panose="02020603050405020304" pitchFamily="18" charset="0"/>
                <a:cs typeface="Times New Roman" panose="02020603050405020304" pitchFamily="18" charset="0"/>
                <a:sym typeface="+mn-ea"/>
              </a:rPr>
              <a:t>Castleman, T. and </a:t>
            </a:r>
            <a:r>
              <a:rPr lang="en-US" sz="1400" dirty="0" err="1">
                <a:latin typeface="Times New Roman" panose="02020603050405020304" pitchFamily="18" charset="0"/>
                <a:cs typeface="Times New Roman" panose="02020603050405020304" pitchFamily="18" charset="0"/>
                <a:sym typeface="+mn-ea"/>
              </a:rPr>
              <a:t>Cavill</a:t>
            </a:r>
            <a:r>
              <a:rPr lang="en-US" sz="1400" dirty="0">
                <a:latin typeface="Times New Roman" panose="02020603050405020304" pitchFamily="18" charset="0"/>
                <a:cs typeface="Times New Roman" panose="02020603050405020304" pitchFamily="18" charset="0"/>
                <a:sym typeface="+mn-ea"/>
              </a:rPr>
              <a:t>, M., 2001, “e-Everything: e-Commerce, e-Government, e- Household, e-Democracy”, </a:t>
            </a:r>
            <a:r>
              <a:rPr lang="en-US" sz="1400" i="1" dirty="0">
                <a:latin typeface="Times New Roman" panose="02020603050405020304" pitchFamily="18" charset="0"/>
                <a:cs typeface="Times New Roman" panose="02020603050405020304" pitchFamily="18" charset="0"/>
                <a:sym typeface="+mn-ea"/>
              </a:rPr>
              <a:t>Proceedings of the 14th Bled Electronic Commerce Conference</a:t>
            </a:r>
            <a:r>
              <a:rPr lang="en-US" sz="1400" dirty="0">
                <a:latin typeface="Times New Roman" panose="02020603050405020304" pitchFamily="18" charset="0"/>
                <a:cs typeface="Times New Roman" panose="02020603050405020304" pitchFamily="18" charset="0"/>
                <a:sym typeface="+mn-ea"/>
              </a:rPr>
              <a:t>, Bled Slovenia, June 25-26, [on-line], </a:t>
            </a:r>
            <a:r>
              <a:rPr lang="en-IN" sz="1400" dirty="0">
                <a:latin typeface="Times New Roman" panose="02020603050405020304" pitchFamily="18" charset="0"/>
                <a:cs typeface="Times New Roman" panose="02020603050405020304" pitchFamily="18" charset="0"/>
                <a:sym typeface="+mn-ea"/>
              </a:rPr>
              <a:t>http://mis.deakin.edu.au/research/Working_Papers-2001/2001_02_Castleman.pdf,</a:t>
            </a:r>
            <a:br>
              <a:rPr lang="en-IN" sz="1400" dirty="0">
                <a:latin typeface="Times New Roman" panose="02020603050405020304" pitchFamily="18" charset="0"/>
                <a:cs typeface="Times New Roman" panose="02020603050405020304" pitchFamily="18" charset="0"/>
                <a:sym typeface="+mn-ea"/>
              </a:rPr>
            </a:br>
            <a:r>
              <a:rPr lang="en-IN" sz="1400" dirty="0">
                <a:latin typeface="Times New Roman" panose="02020603050405020304" pitchFamily="18" charset="0"/>
                <a:cs typeface="Times New Roman" panose="02020603050405020304" pitchFamily="18" charset="0"/>
                <a:sym typeface="+mn-ea"/>
              </a:rPr>
              <a:t>accessed 27 June 2001.</a:t>
            </a:r>
            <a:br>
              <a:rPr lang="en-IN" sz="1400" dirty="0">
                <a:latin typeface="Times New Roman" panose="02020603050405020304" pitchFamily="18" charset="0"/>
                <a:cs typeface="Times New Roman" panose="02020603050405020304" pitchFamily="18" charset="0"/>
                <a:sym typeface="+mn-ea"/>
              </a:rPr>
            </a:br>
            <a:endParaRPr lang="en-IN"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0">
          <a:gsLst>
            <a:gs pos="0">
              <a:schemeClr val="bg1"/>
            </a:gs>
            <a:gs pos="100000">
              <a:schemeClr val="accent1">
                <a:lumMod val="30000"/>
                <a:lumOff val="70000"/>
                <a:alpha val="50000"/>
              </a:schemeClr>
            </a:gs>
          </a:gsLst>
          <a:lin ang="5400000" scaled="1"/>
          <a:tileRect/>
        </a:gradFill>
        <a:effectLst/>
      </p:bgPr>
    </p:bg>
    <p:spTree>
      <p:nvGrpSpPr>
        <p:cNvPr id="1" name="Shape 183"/>
        <p:cNvGrpSpPr/>
        <p:nvPr/>
      </p:nvGrpSpPr>
      <p:grpSpPr>
        <a:xfrm>
          <a:off x="0" y="0"/>
          <a:ext cx="0" cy="0"/>
          <a:chOff x="0" y="0"/>
          <a:chExt cx="0" cy="0"/>
        </a:xfrm>
      </p:grpSpPr>
      <p:sp>
        <p:nvSpPr>
          <p:cNvPr id="184" name="Google Shape;184;p27"/>
          <p:cNvSpPr txBox="1">
            <a:spLocks noGrp="1"/>
          </p:cNvSpPr>
          <p:nvPr>
            <p:ph type="title" idx="4294967295"/>
          </p:nvPr>
        </p:nvSpPr>
        <p:spPr>
          <a:xfrm>
            <a:off x="3339306" y="2303872"/>
            <a:ext cx="5513388" cy="2732118"/>
          </a:xfrm>
          <a:prstGeom prst="rect">
            <a:avLst/>
          </a:prstGeom>
        </p:spPr>
        <p:txBody>
          <a:bodyPr spcFirstLastPara="1" vert="horz" wrap="square" lIns="121900" tIns="121900" rIns="121900" bIns="121900" rtlCol="0" anchor="t" anchorCtr="0">
            <a:spAutoFit/>
          </a:bodyPr>
          <a:lstStyle/>
          <a:p>
            <a:pPr>
              <a:lnSpc>
                <a:spcPct val="115000"/>
              </a:lnSpc>
            </a:pPr>
            <a:r>
              <a:rPr lang="en-GB" sz="7880" b="1" dirty="0">
                <a:solidFill>
                  <a:schemeClr val="tx1"/>
                </a:solidFill>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Thank You!</a:t>
            </a:r>
            <a:endParaRPr sz="7880" b="1" dirty="0">
              <a:solidFill>
                <a:schemeClr val="tx1"/>
              </a:solidFill>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endParaRPr>
          </a:p>
          <a:p>
            <a:endParaRPr sz="7880" b="1" dirty="0">
              <a:solidFill>
                <a:schemeClr val="tx1"/>
              </a:solidFill>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0">
          <a:gsLst>
            <a:gs pos="0">
              <a:schemeClr val="accent2">
                <a:lumMod val="20000"/>
                <a:lumOff val="80000"/>
                <a:alpha val="70000"/>
              </a:schemeClr>
            </a:gs>
            <a:gs pos="100000">
              <a:schemeClr val="accent1">
                <a:lumMod val="30000"/>
                <a:lumOff val="70000"/>
                <a:alpha val="50000"/>
              </a:schemeClr>
            </a:gs>
          </a:gsLst>
          <a:lin ang="5400000" scaled="1"/>
          <a:tileRect/>
        </a:gradFill>
        <a:effectLst/>
      </p:bgPr>
    </p:bg>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38200" y="791308"/>
            <a:ext cx="10515600" cy="899380"/>
          </a:xfrm>
          <a:prstGeom prst="rect">
            <a:avLst/>
          </a:prstGeom>
        </p:spPr>
        <p:txBody>
          <a:bodyPr spcFirstLastPara="1" vert="horz" wrap="square" lIns="121900" tIns="121900" rIns="121900" bIns="121900" rtlCol="0" anchor="t" anchorCtr="0">
            <a:normAutofit/>
          </a:bodyPr>
          <a:lstStyle/>
          <a:p>
            <a:r>
              <a:rPr lang="en-GB" b="1"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sym typeface="Arial" panose="020B0604020202020204"/>
              </a:rPr>
              <a:t>Introduction</a:t>
            </a:r>
            <a:endParaRPr b="1" dirty="0">
              <a:latin typeface="Times New Roman" panose="02020603050405020304" pitchFamily="18" charset="0"/>
              <a:ea typeface="SF Pro Display" panose="00000500000000000000" pitchFamily="2" charset="0"/>
              <a:cs typeface="Times New Roman" panose="02020603050405020304" pitchFamily="18" charset="0"/>
            </a:endParaRPr>
          </a:p>
        </p:txBody>
      </p:sp>
      <p:sp>
        <p:nvSpPr>
          <p:cNvPr id="101" name="Google Shape;101;p15"/>
          <p:cNvSpPr txBox="1">
            <a:spLocks noGrp="1"/>
          </p:cNvSpPr>
          <p:nvPr>
            <p:ph idx="1"/>
          </p:nvPr>
        </p:nvSpPr>
        <p:spPr>
          <a:xfrm>
            <a:off x="838200" y="1857660"/>
            <a:ext cx="4487109" cy="4366971"/>
          </a:xfrm>
          <a:prstGeom prst="rect">
            <a:avLst/>
          </a:prstGeom>
        </p:spPr>
        <p:txBody>
          <a:bodyPr spcFirstLastPara="1" vert="horz" wrap="square" lIns="121900" tIns="121900" rIns="121900" bIns="121900" rtlCol="0" anchor="t" anchorCtr="0">
            <a:noAutofit/>
          </a:bodyPr>
          <a:lstStyle/>
          <a:p>
            <a:pPr>
              <a:buFont typeface="Arial" panose="020B0604020202020204" pitchFamily="34" charset="0"/>
              <a:buChar char="•"/>
            </a:pPr>
            <a:r>
              <a:rPr lang="en-GB" sz="18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Real-Estate is one of the best long term investment options people have.</a:t>
            </a:r>
            <a:endParaRPr lang="en-US" sz="18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endParaRPr>
          </a:p>
          <a:p>
            <a:pPr>
              <a:buFont typeface="Arial" panose="020B0604020202020204" pitchFamily="34" charset="0"/>
              <a:buChar char="•"/>
            </a:pPr>
            <a:r>
              <a:rPr lang="en-US" sz="18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A lot of people invest money in upcoming or ongoing projects but they often face difficulty in choosing where to invest and where not to.</a:t>
            </a:r>
            <a:endParaRPr sz="18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endParaRPr>
          </a:p>
          <a:p>
            <a:pPr>
              <a:buFont typeface="Arial" panose="020B0604020202020204" pitchFamily="34" charset="0"/>
              <a:buChar char="•"/>
            </a:pPr>
            <a:r>
              <a:rPr lang="en-GB" sz="18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Our idea is to give the customer more clarity in the property they are looking to invest in by giving them a 3D walkthrough of the same through a realistic 3D model.</a:t>
            </a:r>
          </a:p>
          <a:p>
            <a:pPr>
              <a:buFont typeface="Arial" panose="020B0604020202020204" pitchFamily="34" charset="0"/>
              <a:buChar char="•"/>
            </a:pPr>
            <a:r>
              <a:rPr lang="en-GB" sz="1800"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rPr>
              <a:t> This concept allows the clients to experience the property virtually and taking care of the social distancing norms.</a:t>
            </a:r>
            <a:endParaRPr sz="1800" dirty="0">
              <a:solidFill>
                <a:srgbClr val="000000"/>
              </a:solidFill>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endParaRPr>
          </a:p>
          <a:p>
            <a:pPr>
              <a:lnSpc>
                <a:spcPct val="95000"/>
              </a:lnSpc>
              <a:spcBef>
                <a:spcPts val="1600"/>
              </a:spcBef>
              <a:spcAft>
                <a:spcPts val="1600"/>
              </a:spcAft>
              <a:buSzPts val="852"/>
              <a:buFont typeface="Arial" panose="020B0604020202020204" pitchFamily="34" charset="0"/>
              <a:buChar char="•"/>
            </a:pPr>
            <a:endParaRPr sz="1200" dirty="0">
              <a:latin typeface="Times New Roman" panose="02020603050405020304" pitchFamily="18" charset="0"/>
              <a:ea typeface="SF Pro Display" panose="00000500000000000000" pitchFamily="2" charset="0"/>
              <a:cs typeface="Times New Roman" panose="02020603050405020304" pitchFamily="18" charset="0"/>
              <a:sym typeface="Roboto" panose="0200000000000000000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25" y="1352289"/>
            <a:ext cx="4493064" cy="4493064"/>
          </a:xfrm>
          <a:prstGeom prst="rect">
            <a:avLst/>
          </a:prstGeom>
          <a:ln>
            <a:noFill/>
          </a:ln>
          <a:effectLst>
            <a:outerShdw blurRad="152400" dir="2700000" sx="101000" sy="101000" algn="tl" rotWithShape="0">
              <a:prstClr val="black">
                <a:alpha val="40000"/>
              </a:prstClr>
            </a:outerShdw>
          </a:effectLst>
        </p:spPr>
      </p:pic>
      <p:grpSp>
        <p:nvGrpSpPr>
          <p:cNvPr id="5" name="Group 4"/>
          <p:cNvGrpSpPr/>
          <p:nvPr/>
        </p:nvGrpSpPr>
        <p:grpSpPr>
          <a:xfrm>
            <a:off x="961622" y="1539963"/>
            <a:ext cx="997629" cy="47188"/>
            <a:chOff x="977525" y="1256305"/>
            <a:chExt cx="997629" cy="47188"/>
          </a:xfrm>
        </p:grpSpPr>
        <p:sp>
          <p:nvSpPr>
            <p:cNvPr id="6" name="Rectangle 5"/>
            <p:cNvSpPr/>
            <p:nvPr/>
          </p:nvSpPr>
          <p:spPr>
            <a:xfrm>
              <a:off x="977525" y="1256306"/>
              <a:ext cx="997629" cy="457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7" name="Rectangle 6"/>
            <p:cNvSpPr/>
            <p:nvPr/>
          </p:nvSpPr>
          <p:spPr>
            <a:xfrm>
              <a:off x="977525" y="1257774"/>
              <a:ext cx="71078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8" name="Rectangle 7"/>
            <p:cNvSpPr/>
            <p:nvPr/>
          </p:nvSpPr>
          <p:spPr>
            <a:xfrm>
              <a:off x="977525" y="1256305"/>
              <a:ext cx="351213"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5B3CB5FA-870D-49B2-8918-BEE749C6E672}"/>
              </a:ext>
            </a:extLst>
          </p:cNvPr>
          <p:cNvSpPr txBox="1"/>
          <p:nvPr/>
        </p:nvSpPr>
        <p:spPr>
          <a:xfrm>
            <a:off x="6866693" y="6085257"/>
            <a:ext cx="3869266"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1. Company Logo</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gradFill>
          <a:gsLst>
            <a:gs pos="0">
              <a:schemeClr val="accent2">
                <a:lumMod val="20000"/>
                <a:lumOff val="80000"/>
                <a:alpha val="56000"/>
              </a:schemeClr>
            </a:gs>
            <a:gs pos="100000">
              <a:schemeClr val="accent1">
                <a:lumMod val="45000"/>
                <a:lumOff val="55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IN" altLang="en-US" b="1">
                <a:latin typeface="SF Pro Display" panose="00000500000000000000" pitchFamily="2" charset="0"/>
                <a:cs typeface="SF Pro Display" panose="00000500000000000000" pitchFamily="2" charset="0"/>
              </a:rPr>
              <a:t>Literature Survey</a:t>
            </a:r>
          </a:p>
        </p:txBody>
      </p:sp>
      <p:sp>
        <p:nvSpPr>
          <p:cNvPr id="3" name="Content Placeholder 2"/>
          <p:cNvSpPr>
            <a:spLocks noGrp="1"/>
          </p:cNvSpPr>
          <p:nvPr>
            <p:ph sz="half" idx="1"/>
          </p:nvPr>
        </p:nvSpPr>
        <p:spPr>
          <a:xfrm>
            <a:off x="838200" y="1452245"/>
            <a:ext cx="6019165" cy="4351655"/>
          </a:xfrm>
        </p:spPr>
        <p:txBody>
          <a:bodyPr>
            <a:normAutofit fontScale="25000" lnSpcReduction="20000"/>
          </a:bodyPr>
          <a:lstStyle/>
          <a:p>
            <a:pPr algn="just">
              <a:lnSpc>
                <a:spcPct val="100000"/>
              </a:lnSpc>
              <a:buFont typeface="Wingdings" panose="05000000000000000000" charset="0"/>
              <a:buChar char="Ø"/>
            </a:pPr>
            <a:r>
              <a:rPr lang="en-US" sz="5600" dirty="0">
                <a:latin typeface="SF Pro Display" panose="00000500000000000000" pitchFamily="2" charset="0"/>
                <a:cs typeface="SF Pro Display" panose="00000500000000000000" pitchFamily="2" charset="0"/>
                <a:sym typeface="+mn-ea"/>
              </a:rPr>
              <a:t>To assist in the understanding of the workings of electronic commerce and its applicability to SMEs, models of the activity have been examined[1]. The current e-Commerce frameworks and/ or models in the literature seem to come from differing perspectives presenting a range of varying elements. </a:t>
            </a:r>
            <a:endParaRPr lang="en-US" sz="5600" dirty="0">
              <a:latin typeface="SF Pro Display" panose="00000500000000000000" pitchFamily="2" charset="0"/>
              <a:cs typeface="SF Pro Display" panose="00000500000000000000" pitchFamily="2" charset="0"/>
            </a:endParaRPr>
          </a:p>
          <a:p>
            <a:pPr algn="just">
              <a:lnSpc>
                <a:spcPct val="100000"/>
              </a:lnSpc>
              <a:buFont typeface="Wingdings" panose="05000000000000000000" charset="0"/>
              <a:buChar char="Ø"/>
            </a:pPr>
            <a:r>
              <a:rPr lang="en-US" sz="5600" dirty="0">
                <a:latin typeface="SF Pro Display" panose="00000500000000000000" pitchFamily="2" charset="0"/>
                <a:cs typeface="SF Pro Display" panose="00000500000000000000" pitchFamily="2" charset="0"/>
                <a:sym typeface="+mn-ea"/>
              </a:rPr>
              <a:t>Chan and </a:t>
            </a:r>
            <a:r>
              <a:rPr lang="en-US" sz="5600" dirty="0" err="1">
                <a:latin typeface="SF Pro Display" panose="00000500000000000000" pitchFamily="2" charset="0"/>
                <a:cs typeface="SF Pro Display" panose="00000500000000000000" pitchFamily="2" charset="0"/>
                <a:sym typeface="+mn-ea"/>
              </a:rPr>
              <a:t>Swatman</a:t>
            </a:r>
            <a:r>
              <a:rPr lang="en-US" sz="5600" dirty="0">
                <a:latin typeface="SF Pro Display" panose="00000500000000000000" pitchFamily="2" charset="0"/>
                <a:cs typeface="SF Pro Display" panose="00000500000000000000" pitchFamily="2" charset="0"/>
                <a:sym typeface="+mn-ea"/>
              </a:rPr>
              <a:t> (1999) have developed a dynamic model of e-</a:t>
            </a:r>
            <a:r>
              <a:rPr lang="en-US" sz="5600" dirty="0">
                <a:latin typeface="SF Pro Display" panose="00000500000000000000" pitchFamily="2" charset="0"/>
                <a:cs typeface="SF Pro Display" panose="00000500000000000000" pitchFamily="2" charset="0"/>
              </a:rPr>
              <a:t> </a:t>
            </a:r>
            <a:r>
              <a:rPr lang="en-US" sz="5600" dirty="0">
                <a:latin typeface="SF Pro Display" panose="00000500000000000000" pitchFamily="2" charset="0"/>
                <a:cs typeface="SF Pro Display" panose="00000500000000000000" pitchFamily="2" charset="0"/>
                <a:sym typeface="+mn-ea"/>
              </a:rPr>
              <a:t>Commerce, representative of all e-Commerce types, activities and capabilities that demonstrate its performance in product and service terms[2]. The complexity of the framework is modelled into a fluid representation of the varying viewpoints of the stakeholders as</a:t>
            </a:r>
            <a:r>
              <a:rPr lang="en-US" sz="5600" dirty="0">
                <a:latin typeface="SF Pro Display" panose="00000500000000000000" pitchFamily="2" charset="0"/>
                <a:cs typeface="SF Pro Display" panose="00000500000000000000" pitchFamily="2" charset="0"/>
              </a:rPr>
              <a:t> d</a:t>
            </a:r>
            <a:r>
              <a:rPr lang="en-US" sz="5600" dirty="0">
                <a:latin typeface="SF Pro Display" panose="00000500000000000000" pitchFamily="2" charset="0"/>
                <a:cs typeface="SF Pro Display" panose="00000500000000000000" pitchFamily="2" charset="0"/>
                <a:sym typeface="+mn-ea"/>
              </a:rPr>
              <a:t>isplayed in Figure 1.</a:t>
            </a:r>
            <a:endParaRPr lang="en-US" sz="5600" dirty="0">
              <a:latin typeface="SF Pro Display" panose="00000500000000000000" pitchFamily="2" charset="0"/>
              <a:cs typeface="SF Pro Display" panose="00000500000000000000" pitchFamily="2" charset="0"/>
            </a:endParaRPr>
          </a:p>
          <a:p>
            <a:pPr algn="just">
              <a:lnSpc>
                <a:spcPct val="100000"/>
              </a:lnSpc>
              <a:buFont typeface="Wingdings" panose="05000000000000000000" charset="0"/>
              <a:buChar char="Ø"/>
            </a:pPr>
            <a:r>
              <a:rPr lang="en-US" sz="5600" dirty="0">
                <a:latin typeface="SF Pro Display" panose="00000500000000000000" pitchFamily="2" charset="0"/>
                <a:cs typeface="SF Pro Display" panose="00000500000000000000" pitchFamily="2" charset="0"/>
                <a:sym typeface="+mn-ea"/>
              </a:rPr>
              <a:t>The boundaries are fluid; subsequently the size of each area is determined by the specific views of the parties involved. Any alteration of the borders does not affect the actual weight of the components within the model. The model also allows for changes over</a:t>
            </a:r>
            <a:r>
              <a:rPr lang="en-US" sz="5600" dirty="0">
                <a:latin typeface="SF Pro Display" panose="00000500000000000000" pitchFamily="2" charset="0"/>
                <a:cs typeface="SF Pro Display" panose="00000500000000000000" pitchFamily="2" charset="0"/>
              </a:rPr>
              <a:t> </a:t>
            </a:r>
            <a:r>
              <a:rPr lang="en-US" sz="5600" dirty="0">
                <a:latin typeface="SF Pro Display" panose="00000500000000000000" pitchFamily="2" charset="0"/>
                <a:cs typeface="SF Pro Display" panose="00000500000000000000" pitchFamily="2" charset="0"/>
                <a:sym typeface="+mn-ea"/>
              </a:rPr>
              <a:t>time as objects may be added to or removed from the basic components.[3]</a:t>
            </a:r>
            <a:endParaRPr lang="en-US" sz="5600" dirty="0">
              <a:latin typeface="SF Pro Display" panose="00000500000000000000" pitchFamily="2" charset="0"/>
              <a:cs typeface="SF Pro Display" panose="00000500000000000000" pitchFamily="2" charset="0"/>
            </a:endParaRP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912610" y="2192867"/>
            <a:ext cx="5092700" cy="310684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0">
          <a:gsLst>
            <a:gs pos="6000">
              <a:schemeClr val="accent2">
                <a:lumMod val="20000"/>
                <a:lumOff val="80000"/>
                <a:alpha val="63000"/>
              </a:schemeClr>
            </a:gs>
            <a:gs pos="0">
              <a:schemeClr val="accent2">
                <a:lumMod val="20000"/>
                <a:lumOff val="80000"/>
                <a:alpha val="40000"/>
              </a:schemeClr>
            </a:gs>
            <a:gs pos="100000">
              <a:schemeClr val="accent1">
                <a:lumMod val="30000"/>
                <a:lumOff val="70000"/>
                <a:alpha val="5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sz="half" idx="1"/>
          </p:nvPr>
        </p:nvSpPr>
        <p:spPr>
          <a:xfrm>
            <a:off x="6449695" y="1798320"/>
            <a:ext cx="5181600" cy="4351338"/>
          </a:xfrm>
        </p:spPr>
        <p:txBody>
          <a:bodyPr>
            <a:normAutofit/>
          </a:bodyPr>
          <a:lstStyle/>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The global pandemic or the massive outbreak of coronavirus have cost a fortune for almost every business. </a:t>
            </a: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The once affected at their peak are the once which require subsequent amount of product evaluation in front. </a:t>
            </a:r>
          </a:p>
          <a:p>
            <a:pPr algn="just">
              <a:buFont typeface="Wingdings" panose="05000000000000000000" charset="0"/>
              <a:buChar char="Ø"/>
            </a:pPr>
            <a:r>
              <a:rPr lang="en-US" sz="2000">
                <a:latin typeface="Times New Roman" panose="02020603050405020304" pitchFamily="18" charset="0"/>
                <a:cs typeface="Times New Roman" panose="02020603050405020304" pitchFamily="18" charset="0"/>
              </a:rPr>
              <a:t>Real Estate after the restrictions have been forced to come on its knees with people not able to go and see thus leading to dip in purchases .</a:t>
            </a:r>
          </a:p>
          <a:p>
            <a:pPr marL="0" indent="0" algn="just">
              <a:buFont typeface="Wingdings" panose="05000000000000000000" charset="0"/>
              <a:buNone/>
            </a:pPr>
            <a:endParaRPr lang="en-US" sz="200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3"/>
          <a:stretch>
            <a:fillRect/>
          </a:stretch>
        </p:blipFill>
        <p:spPr>
          <a:xfrm>
            <a:off x="781050" y="1798320"/>
            <a:ext cx="5266690" cy="3465830"/>
          </a:xfrm>
          <a:prstGeom prst="rect">
            <a:avLst/>
          </a:prstGeom>
          <a:ln w="38100">
            <a:solidFill>
              <a:schemeClr val="bg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1ECA30B4-77E3-43C2-AC11-B17698CBACCB}"/>
              </a:ext>
            </a:extLst>
          </p:cNvPr>
          <p:cNvSpPr/>
          <p:nvPr/>
        </p:nvSpPr>
        <p:spPr>
          <a:xfrm>
            <a:off x="1950207" y="5538801"/>
            <a:ext cx="2601994" cy="369332"/>
          </a:xfrm>
          <a:prstGeom prst="rect">
            <a:avLst/>
          </a:prstGeom>
        </p:spPr>
        <p:txBody>
          <a:bodyPr wrap="none">
            <a:spAutoFit/>
          </a:bodyPr>
          <a:lstStyle/>
          <a:p>
            <a:pPr algn="ctr"/>
            <a:r>
              <a:rPr lang="en-IN" dirty="0">
                <a:latin typeface="Times New Roman" panose="02020603050405020304" pitchFamily="18" charset="0"/>
                <a:cs typeface="Times New Roman" panose="02020603050405020304" pitchFamily="18" charset="0"/>
              </a:rPr>
              <a:t>Fig 2. Problem Statement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a:latin typeface="Times New Roman" panose="02020603050405020304" pitchFamily="18" charset="0"/>
                <a:cs typeface="Times New Roman" panose="02020603050405020304" pitchFamily="18" charset="0"/>
              </a:rPr>
              <a:t>Problem Statement</a:t>
            </a:r>
            <a:r>
              <a:rPr lang="en-IN" altLang="en-US" dirty="0">
                <a:latin typeface="Times New Roman" panose="02020603050405020304" pitchFamily="18" charset="0"/>
                <a:cs typeface="Times New Roman" panose="02020603050405020304" pitchFamily="18" charset="0"/>
              </a:rPr>
              <a:t>(contd.)</a:t>
            </a:r>
          </a:p>
        </p:txBody>
      </p:sp>
      <p:sp>
        <p:nvSpPr>
          <p:cNvPr id="3" name="Content Placeholder 2"/>
          <p:cNvSpPr>
            <a:spLocks noGrp="1"/>
          </p:cNvSpPr>
          <p:nvPr>
            <p:ph idx="1"/>
          </p:nvPr>
        </p:nvSpPr>
        <p:spPr>
          <a:xfrm>
            <a:off x="838200" y="1825625"/>
            <a:ext cx="10515600" cy="4351655"/>
          </a:xfrm>
        </p:spPr>
        <p:txBody>
          <a:bodyPr>
            <a:normAutofit/>
          </a:bodyPr>
          <a:lstStyle/>
          <a:p>
            <a:pPr algn="just">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 A world in which not e-commerce is the future , providing people with physical like experience is an opportunity to seek. </a:t>
            </a:r>
          </a:p>
          <a:p>
            <a:pPr algn="just">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With features like 360 view of houses and three dimensional views of both </a:t>
            </a:r>
            <a:r>
              <a:rPr lang="en-IN" altLang="en-US" sz="2000" dirty="0">
                <a:latin typeface="Times New Roman" panose="02020603050405020304" pitchFamily="18" charset="0"/>
                <a:cs typeface="Times New Roman" panose="02020603050405020304" pitchFamily="18" charset="0"/>
              </a:rPr>
              <a:t>exterior</a:t>
            </a:r>
            <a:r>
              <a:rPr lang="en-US" sz="2000" dirty="0">
                <a:latin typeface="Times New Roman" panose="02020603050405020304" pitchFamily="18" charset="0"/>
                <a:cs typeface="Times New Roman" panose="02020603050405020304" pitchFamily="18" charset="0"/>
              </a:rPr>
              <a:t> and </a:t>
            </a:r>
            <a:r>
              <a:rPr lang="en-IN" alt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n</a:t>
            </a:r>
            <a:r>
              <a:rPr lang="en-IN" altLang="en-US" sz="2000" dirty="0" err="1">
                <a:latin typeface="Times New Roman" panose="02020603050405020304" pitchFamily="18" charset="0"/>
                <a:cs typeface="Times New Roman" panose="02020603050405020304" pitchFamily="18" charset="0"/>
              </a:rPr>
              <a:t>terior</a:t>
            </a:r>
            <a:r>
              <a:rPr lang="en-US" sz="2000" dirty="0">
                <a:latin typeface="Times New Roman" panose="02020603050405020304" pitchFamily="18" charset="0"/>
                <a:cs typeface="Times New Roman" panose="02020603050405020304" pitchFamily="18" charset="0"/>
              </a:rPr>
              <a:t> saves both time as well as providing more options to the customer. A person is more likely to invest if what he sees is what the actual property looks like. </a:t>
            </a:r>
          </a:p>
          <a:p>
            <a:pPr algn="just">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We are not just covering blueprints we are relishing the way the experience is meant to be maximized.</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gradFill flip="none" rotWithShape="0">
          <a:gsLst>
            <a:gs pos="2000">
              <a:schemeClr val="accent2">
                <a:lumMod val="20000"/>
                <a:lumOff val="80000"/>
                <a:alpha val="62000"/>
              </a:schemeClr>
            </a:gs>
            <a:gs pos="100000">
              <a:schemeClr val="accent1">
                <a:lumMod val="30000"/>
                <a:lumOff val="70000"/>
                <a:alpha val="80000"/>
              </a:schemeClr>
            </a:gs>
          </a:gsLst>
          <a:lin ang="5400000" scaled="1"/>
          <a:tileRect/>
        </a:gra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0" y="131445"/>
            <a:ext cx="12192000" cy="6726555"/>
          </a:xfrm>
          <a:prstGeom prst="rect">
            <a:avLst/>
          </a:prstGeom>
        </p:spPr>
      </p:pic>
      <p:sp>
        <p:nvSpPr>
          <p:cNvPr id="2" name="TextBox 1"/>
          <p:cNvSpPr txBox="1"/>
          <p:nvPr/>
        </p:nvSpPr>
        <p:spPr>
          <a:xfrm>
            <a:off x="2391814" y="155792"/>
            <a:ext cx="7277100" cy="1446550"/>
          </a:xfrm>
          <a:prstGeom prst="rect">
            <a:avLst/>
          </a:prstGeom>
          <a:noFill/>
        </p:spPr>
        <p:txBody>
          <a:bodyPr wrap="square" rtlCol="0">
            <a:spAutoFit/>
          </a:bodyPr>
          <a:lstStyle/>
          <a:p>
            <a:r>
              <a:rPr lang="en-US" sz="4400" b="1" dirty="0">
                <a:solidFill>
                  <a:schemeClr val="tx1"/>
                </a:solidFill>
                <a:latin typeface="SF Pro Display" panose="00000500000000000000" pitchFamily="2" charset="0"/>
                <a:ea typeface="SF Pro Display" panose="00000500000000000000" pitchFamily="2" charset="0"/>
              </a:rPr>
              <a:t>Reasons for buying a House</a:t>
            </a:r>
          </a:p>
          <a:p>
            <a:endParaRPr lang="en-US" sz="4400" b="1" dirty="0">
              <a:solidFill>
                <a:schemeClr val="tx1"/>
              </a:solidFill>
              <a:latin typeface="SF Pro Display" panose="00000500000000000000" pitchFamily="2" charset="0"/>
              <a:ea typeface="SF Pro Display"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0">
          <a:gsLst>
            <a:gs pos="0">
              <a:schemeClr val="accent2">
                <a:lumMod val="20000"/>
                <a:lumOff val="80000"/>
                <a:alpha val="73000"/>
              </a:schemeClr>
            </a:gs>
            <a:gs pos="100000">
              <a:schemeClr val="accent1">
                <a:lumMod val="30000"/>
                <a:lumOff val="70000"/>
                <a:alpha val="72000"/>
              </a:schemeClr>
            </a:gs>
          </a:gsLst>
          <a:lin ang="5400000" scaled="1"/>
          <a:tileRect/>
        </a:gradFill>
        <a:effectLst/>
      </p:bgPr>
    </p:bg>
    <p:spTree>
      <p:nvGrpSpPr>
        <p:cNvPr id="1" name=""/>
        <p:cNvGrpSpPr/>
        <p:nvPr/>
      </p:nvGrpSpPr>
      <p:grpSpPr>
        <a:xfrm>
          <a:off x="0" y="0"/>
          <a:ext cx="0" cy="0"/>
          <a:chOff x="0" y="0"/>
          <a:chExt cx="0" cy="0"/>
        </a:xfrm>
      </p:grpSpPr>
      <p:sp>
        <p:nvSpPr>
          <p:cNvPr id="5" name="Text Box 4"/>
          <p:cNvSpPr txBox="1"/>
          <p:nvPr/>
        </p:nvSpPr>
        <p:spPr>
          <a:xfrm>
            <a:off x="2435225" y="3014345"/>
            <a:ext cx="7321550" cy="829945"/>
          </a:xfrm>
          <a:prstGeom prst="rect">
            <a:avLst/>
          </a:prstGeom>
          <a:noFill/>
        </p:spPr>
        <p:txBody>
          <a:bodyPr wrap="none" rtlCol="0">
            <a:spAutoFit/>
          </a:bodyPr>
          <a:lstStyle/>
          <a:p>
            <a:r>
              <a:rPr lang="en-US" sz="4800" b="1">
                <a:latin typeface="Times New Roman" panose="02020603050405020304" pitchFamily="18" charset="0"/>
                <a:cs typeface="Times New Roman" panose="02020603050405020304" pitchFamily="18" charset="0"/>
              </a:rPr>
              <a:t>Implementation of project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3BDAE"/>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6096000" y="0"/>
            <a:ext cx="0" cy="6858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3966" y="849982"/>
            <a:ext cx="1993660" cy="1015663"/>
          </a:xfrm>
          <a:prstGeom prst="rect">
            <a:avLst/>
          </a:prstGeom>
          <a:noFill/>
        </p:spPr>
        <p:txBody>
          <a:bodyPr wrap="square" rtlCol="0">
            <a:spAutoFit/>
          </a:bodyPr>
          <a:lstStyle/>
          <a:p>
            <a:pPr algn="r"/>
            <a:r>
              <a:rPr lang="en-US" sz="6000" b="1" dirty="0">
                <a:solidFill>
                  <a:srgbClr val="8AD6CD"/>
                </a:solidFill>
                <a:latin typeface="Times New Roman" panose="02020603050405020304" pitchFamily="18" charset="0"/>
                <a:cs typeface="Times New Roman" panose="02020603050405020304" pitchFamily="18" charset="0"/>
              </a:rPr>
              <a:t>No.1</a:t>
            </a:r>
            <a:endParaRPr lang="en-IN" sz="6000" b="1" dirty="0">
              <a:solidFill>
                <a:srgbClr val="8AD6CD"/>
              </a:solidFill>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830182" y="3485476"/>
            <a:ext cx="6884728" cy="354556"/>
            <a:chOff x="939865" y="1138338"/>
            <a:chExt cx="6837128" cy="354556"/>
          </a:xfrm>
        </p:grpSpPr>
        <p:cxnSp>
          <p:nvCxnSpPr>
            <p:cNvPr id="37" name="Straight Connector 36"/>
            <p:cNvCxnSpPr/>
            <p:nvPr/>
          </p:nvCxnSpPr>
          <p:spPr>
            <a:xfrm>
              <a:off x="939865" y="1326902"/>
              <a:ext cx="6837128" cy="0"/>
            </a:xfrm>
            <a:prstGeom prst="line">
              <a:avLst/>
            </a:prstGeom>
            <a:ln w="349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985361" y="1138338"/>
              <a:ext cx="345233" cy="354556"/>
            </a:xfrm>
            <a:prstGeom prst="ellipse">
              <a:avLst/>
            </a:prstGeom>
            <a:solidFill>
              <a:srgbClr val="43BDAE"/>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39" name="Oval 38"/>
            <p:cNvSpPr/>
            <p:nvPr/>
          </p:nvSpPr>
          <p:spPr>
            <a:xfrm>
              <a:off x="6084857" y="1247726"/>
              <a:ext cx="128588" cy="13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sp>
        <p:nvSpPr>
          <p:cNvPr id="41" name="Oval 40"/>
          <p:cNvSpPr/>
          <p:nvPr/>
        </p:nvSpPr>
        <p:spPr>
          <a:xfrm>
            <a:off x="5295900" y="2867701"/>
            <a:ext cx="661571" cy="675246"/>
          </a:xfrm>
          <a:prstGeom prst="ellipse">
            <a:avLst/>
          </a:prstGeom>
          <a:solidFill>
            <a:schemeClr val="bg1"/>
          </a:solidFill>
          <a:ln>
            <a:noFill/>
          </a:ln>
          <a:effectLst>
            <a:outerShdw blurRad="50800" dist="50800" dir="5400000" sx="17000" sy="1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nvGrpSpPr>
          <p:cNvPr id="60" name="Group 59"/>
          <p:cNvGrpSpPr/>
          <p:nvPr/>
        </p:nvGrpSpPr>
        <p:grpSpPr>
          <a:xfrm>
            <a:off x="4338078" y="581092"/>
            <a:ext cx="7764945" cy="1444321"/>
            <a:chOff x="4338078" y="159006"/>
            <a:chExt cx="7764945" cy="1444321"/>
          </a:xfrm>
        </p:grpSpPr>
        <p:grpSp>
          <p:nvGrpSpPr>
            <p:cNvPr id="23" name="Group 22"/>
            <p:cNvGrpSpPr/>
            <p:nvPr/>
          </p:nvGrpSpPr>
          <p:grpSpPr>
            <a:xfrm>
              <a:off x="4338078" y="1248771"/>
              <a:ext cx="6884728" cy="354556"/>
              <a:chOff x="4311133" y="1140455"/>
              <a:chExt cx="6837128" cy="354556"/>
            </a:xfrm>
          </p:grpSpPr>
          <p:cxnSp>
            <p:nvCxnSpPr>
              <p:cNvPr id="9" name="Straight Connector 8"/>
              <p:cNvCxnSpPr/>
              <p:nvPr/>
            </p:nvCxnSpPr>
            <p:spPr>
              <a:xfrm>
                <a:off x="4311133" y="1326902"/>
                <a:ext cx="6837128" cy="0"/>
              </a:xfrm>
              <a:prstGeom prst="line">
                <a:avLst/>
              </a:prstGeom>
              <a:ln w="349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893177" y="1140455"/>
                <a:ext cx="345233" cy="354556"/>
              </a:xfrm>
              <a:prstGeom prst="ellipse">
                <a:avLst/>
              </a:prstGeom>
              <a:solidFill>
                <a:srgbClr val="5EC6B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11" name="Oval 10"/>
              <p:cNvSpPr/>
              <p:nvPr/>
            </p:nvSpPr>
            <p:spPr>
              <a:xfrm>
                <a:off x="6001501" y="1247726"/>
                <a:ext cx="128588" cy="13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sp>
          <p:nvSpPr>
            <p:cNvPr id="13" name="Oval 12"/>
            <p:cNvSpPr/>
            <p:nvPr/>
          </p:nvSpPr>
          <p:spPr>
            <a:xfrm>
              <a:off x="6231155" y="485666"/>
              <a:ext cx="645895" cy="675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48" name="TextBox 47"/>
            <p:cNvSpPr txBox="1"/>
            <p:nvPr/>
          </p:nvSpPr>
          <p:spPr>
            <a:xfrm>
              <a:off x="6910400" y="159006"/>
              <a:ext cx="2076249" cy="369332"/>
            </a:xfrm>
            <a:prstGeom prst="rect">
              <a:avLst/>
            </a:prstGeom>
            <a:noFill/>
          </p:spPr>
          <p:txBody>
            <a:bodyPr wrap="square" rtlCol="0">
              <a:spAutoFit/>
            </a:bodyPr>
            <a:lstStyle/>
            <a:p>
              <a:r>
                <a:rPr lang="en-US" b="1" dirty="0">
                  <a:solidFill>
                    <a:srgbClr val="BEE8E3"/>
                  </a:solidFill>
                  <a:latin typeface="Times New Roman" panose="02020603050405020304" pitchFamily="18" charset="0"/>
                  <a:cs typeface="Times New Roman" panose="02020603050405020304" pitchFamily="18" charset="0"/>
                </a:rPr>
                <a:t>Implementation</a:t>
              </a:r>
              <a:endParaRPr lang="en-IN" b="1" dirty="0">
                <a:solidFill>
                  <a:srgbClr val="BEE8E3"/>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6845437" y="431282"/>
              <a:ext cx="5257586" cy="830997"/>
            </a:xfrm>
            <a:prstGeom prst="rect">
              <a:avLst/>
            </a:prstGeom>
            <a:noFill/>
          </p:spPr>
          <p:txBody>
            <a:bodyPr wrap="square" rtlCol="0">
              <a:spAutoFit/>
            </a:bodyPr>
            <a:lstStyle/>
            <a:p>
              <a:r>
                <a:rPr lang="en-US" sz="4800" b="1" dirty="0">
                  <a:solidFill>
                    <a:schemeClr val="bg1"/>
                  </a:solidFill>
                  <a:latin typeface="Times New Roman" panose="02020603050405020304" pitchFamily="18" charset="0"/>
                  <a:cs typeface="Times New Roman" panose="02020603050405020304" pitchFamily="18" charset="0"/>
                </a:rPr>
                <a:t>3D walkthrough</a:t>
              </a:r>
              <a:endParaRPr lang="en-IN" sz="4800" b="1" dirty="0">
                <a:solidFill>
                  <a:schemeClr val="bg1"/>
                </a:solidFill>
                <a:latin typeface="Times New Roman" panose="02020603050405020304" pitchFamily="18" charset="0"/>
                <a:cs typeface="Times New Roman" panose="02020603050405020304" pitchFamily="18" charset="0"/>
              </a:endParaRPr>
            </a:p>
          </p:txBody>
        </p:sp>
      </p:grpSp>
      <p:sp>
        <p:nvSpPr>
          <p:cNvPr id="51" name="TextBox 50"/>
          <p:cNvSpPr txBox="1"/>
          <p:nvPr/>
        </p:nvSpPr>
        <p:spPr>
          <a:xfrm>
            <a:off x="3127233" y="2370308"/>
            <a:ext cx="2076249" cy="369332"/>
          </a:xfrm>
          <a:prstGeom prst="rect">
            <a:avLst/>
          </a:prstGeom>
          <a:noFill/>
        </p:spPr>
        <p:txBody>
          <a:bodyPr wrap="square" rtlCol="0">
            <a:spAutoFit/>
          </a:bodyPr>
          <a:lstStyle/>
          <a:p>
            <a:pPr algn="r"/>
            <a:r>
              <a:rPr lang="en-US" b="1" dirty="0">
                <a:solidFill>
                  <a:srgbClr val="BEE8E3"/>
                </a:solidFill>
                <a:latin typeface="Times New Roman" panose="02020603050405020304" pitchFamily="18" charset="0"/>
                <a:cs typeface="Times New Roman" panose="02020603050405020304" pitchFamily="18" charset="0"/>
              </a:rPr>
              <a:t>Implementation</a:t>
            </a:r>
            <a:endParaRPr lang="en-IN" b="1" dirty="0">
              <a:solidFill>
                <a:srgbClr val="BEE8E3"/>
              </a:solidFill>
              <a:latin typeface="Times New Roman" panose="02020603050405020304" pitchFamily="18" charset="0"/>
              <a:cs typeface="Times New Roman" panose="02020603050405020304" pitchFamily="18" charset="0"/>
            </a:endParaRPr>
          </a:p>
        </p:txBody>
      </p:sp>
      <p:grpSp>
        <p:nvGrpSpPr>
          <p:cNvPr id="61" name="Group 60"/>
          <p:cNvGrpSpPr/>
          <p:nvPr/>
        </p:nvGrpSpPr>
        <p:grpSpPr>
          <a:xfrm>
            <a:off x="4317747" y="4770634"/>
            <a:ext cx="6884728" cy="1341130"/>
            <a:chOff x="4338078" y="260080"/>
            <a:chExt cx="6884728" cy="1341130"/>
          </a:xfrm>
        </p:grpSpPr>
        <p:grpSp>
          <p:nvGrpSpPr>
            <p:cNvPr id="62" name="Group 61"/>
            <p:cNvGrpSpPr/>
            <p:nvPr/>
          </p:nvGrpSpPr>
          <p:grpSpPr>
            <a:xfrm>
              <a:off x="4338078" y="1246654"/>
              <a:ext cx="6884728" cy="354556"/>
              <a:chOff x="4311133" y="1138338"/>
              <a:chExt cx="6837128" cy="354556"/>
            </a:xfrm>
          </p:grpSpPr>
          <p:cxnSp>
            <p:nvCxnSpPr>
              <p:cNvPr id="66" name="Straight Connector 65"/>
              <p:cNvCxnSpPr/>
              <p:nvPr/>
            </p:nvCxnSpPr>
            <p:spPr>
              <a:xfrm>
                <a:off x="4311133" y="1326902"/>
                <a:ext cx="6837128" cy="0"/>
              </a:xfrm>
              <a:prstGeom prst="line">
                <a:avLst/>
              </a:prstGeom>
              <a:ln w="34925" cap="rnd" cmpd="sng">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893177" y="1138338"/>
                <a:ext cx="345233" cy="354556"/>
              </a:xfrm>
              <a:prstGeom prst="ellipse">
                <a:avLst/>
              </a:prstGeom>
              <a:solidFill>
                <a:srgbClr val="5EC6B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sp>
            <p:nvSpPr>
              <p:cNvPr id="68" name="Oval 67"/>
              <p:cNvSpPr/>
              <p:nvPr/>
            </p:nvSpPr>
            <p:spPr>
              <a:xfrm>
                <a:off x="6003866" y="1247726"/>
                <a:ext cx="128588" cy="135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p:txBody>
          </p:sp>
        </p:grpSp>
        <p:sp>
          <p:nvSpPr>
            <p:cNvPr id="63" name="Oval 62"/>
            <p:cNvSpPr/>
            <p:nvPr/>
          </p:nvSpPr>
          <p:spPr>
            <a:xfrm>
              <a:off x="6231154" y="485666"/>
              <a:ext cx="666227" cy="675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64" name="TextBox 63"/>
            <p:cNvSpPr txBox="1"/>
            <p:nvPr/>
          </p:nvSpPr>
          <p:spPr>
            <a:xfrm>
              <a:off x="6991551" y="260080"/>
              <a:ext cx="2076249" cy="369332"/>
            </a:xfrm>
            <a:prstGeom prst="rect">
              <a:avLst/>
            </a:prstGeom>
            <a:noFill/>
          </p:spPr>
          <p:txBody>
            <a:bodyPr wrap="square" rtlCol="0">
              <a:spAutoFit/>
            </a:bodyPr>
            <a:lstStyle/>
            <a:p>
              <a:r>
                <a:rPr lang="en-US" b="1" dirty="0">
                  <a:solidFill>
                    <a:srgbClr val="BEE8E3"/>
                  </a:solidFill>
                  <a:latin typeface="Times New Roman" panose="02020603050405020304" pitchFamily="18" charset="0"/>
                  <a:cs typeface="Times New Roman" panose="02020603050405020304" pitchFamily="18" charset="0"/>
                </a:rPr>
                <a:t>Implementation</a:t>
              </a:r>
              <a:endParaRPr lang="en-IN" b="1" dirty="0">
                <a:solidFill>
                  <a:srgbClr val="BEE8E3"/>
                </a:solidFill>
                <a:latin typeface="Times New Roman" panose="02020603050405020304" pitchFamily="18" charset="0"/>
                <a:cs typeface="Times New Roman" panose="02020603050405020304" pitchFamily="18" charset="0"/>
              </a:endParaRPr>
            </a:p>
          </p:txBody>
        </p:sp>
      </p:grpSp>
      <p:sp>
        <p:nvSpPr>
          <p:cNvPr id="31" name="TextBox 30"/>
          <p:cNvSpPr txBox="1"/>
          <p:nvPr/>
        </p:nvSpPr>
        <p:spPr>
          <a:xfrm>
            <a:off x="-118274" y="2763867"/>
            <a:ext cx="5414174" cy="830997"/>
          </a:xfrm>
          <a:prstGeom prst="rect">
            <a:avLst/>
          </a:prstGeom>
          <a:noFill/>
        </p:spPr>
        <p:txBody>
          <a:bodyPr wrap="square" rtlCol="0">
            <a:spAutoFit/>
          </a:bodyPr>
          <a:lstStyle/>
          <a:p>
            <a:pPr algn="r"/>
            <a:r>
              <a:rPr lang="en-US" sz="4800" b="1" dirty="0">
                <a:solidFill>
                  <a:schemeClr val="bg1"/>
                </a:solidFill>
                <a:latin typeface="Times New Roman" panose="02020603050405020304" pitchFamily="18" charset="0"/>
                <a:cs typeface="Times New Roman" panose="02020603050405020304" pitchFamily="18" charset="0"/>
              </a:rPr>
              <a:t>No onsite visit</a:t>
            </a:r>
            <a:endParaRPr lang="en-IN" sz="4800" b="1" dirty="0">
              <a:solidFill>
                <a:schemeClr val="bg1"/>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6970734" y="4930377"/>
            <a:ext cx="3291618" cy="1015663"/>
          </a:xfrm>
          <a:prstGeom prst="rect">
            <a:avLst/>
          </a:prstGeom>
          <a:noFill/>
        </p:spPr>
        <p:txBody>
          <a:bodyPr wrap="square" rtlCol="0">
            <a:spAutoFit/>
          </a:bodyPr>
          <a:lstStyle/>
          <a:p>
            <a:r>
              <a:rPr lang="en-US" sz="6000" b="1" dirty="0">
                <a:solidFill>
                  <a:schemeClr val="bg1"/>
                </a:solidFill>
                <a:latin typeface="Times New Roman" panose="02020603050405020304" pitchFamily="18" charset="0"/>
                <a:cs typeface="Times New Roman" panose="02020603050405020304" pitchFamily="18" charset="0"/>
              </a:rPr>
              <a:t>Buy/Sell</a:t>
            </a:r>
            <a:endParaRPr lang="en-IN" sz="6000" b="1" dirty="0">
              <a:solidFill>
                <a:schemeClr val="bg1"/>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6207865" y="2707120"/>
            <a:ext cx="1946106" cy="1015663"/>
          </a:xfrm>
          <a:prstGeom prst="rect">
            <a:avLst/>
          </a:prstGeom>
          <a:noFill/>
        </p:spPr>
        <p:txBody>
          <a:bodyPr wrap="square" rtlCol="0">
            <a:spAutoFit/>
          </a:bodyPr>
          <a:lstStyle/>
          <a:p>
            <a:pPr algn="just"/>
            <a:r>
              <a:rPr lang="en-US" sz="6000" b="1" dirty="0">
                <a:solidFill>
                  <a:srgbClr val="8AD6CD"/>
                </a:solidFill>
                <a:latin typeface="Times New Roman" panose="02020603050405020304" pitchFamily="18" charset="0"/>
                <a:cs typeface="Times New Roman" panose="02020603050405020304" pitchFamily="18" charset="0"/>
              </a:rPr>
              <a:t>No.2</a:t>
            </a:r>
            <a:endParaRPr lang="en-IN" sz="6000" b="1" dirty="0">
              <a:solidFill>
                <a:srgbClr val="8AD6CD"/>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3897197" y="4904477"/>
            <a:ext cx="1990026" cy="1015663"/>
          </a:xfrm>
          <a:prstGeom prst="rect">
            <a:avLst/>
          </a:prstGeom>
          <a:noFill/>
        </p:spPr>
        <p:txBody>
          <a:bodyPr wrap="square" rtlCol="0">
            <a:spAutoFit/>
          </a:bodyPr>
          <a:lstStyle/>
          <a:p>
            <a:pPr algn="r"/>
            <a:r>
              <a:rPr lang="en-US" sz="6000" b="1" dirty="0">
                <a:solidFill>
                  <a:srgbClr val="8AD6CD"/>
                </a:solidFill>
                <a:latin typeface="Times New Roman" panose="02020603050405020304" pitchFamily="18" charset="0"/>
                <a:cs typeface="Times New Roman" panose="02020603050405020304" pitchFamily="18" charset="0"/>
              </a:rPr>
              <a:t>No.3</a:t>
            </a:r>
            <a:endParaRPr lang="en-IN" sz="6000" b="1" dirty="0">
              <a:solidFill>
                <a:srgbClr val="8AD6CD"/>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1312</Words>
  <Application>Microsoft Office PowerPoint</Application>
  <PresentationFormat>Widescreen</PresentationFormat>
  <Paragraphs>138</Paragraphs>
  <Slides>26</Slides>
  <Notes>12</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SF Pro Text</vt:lpstr>
      <vt:lpstr>Calibri</vt:lpstr>
      <vt:lpstr>Arial</vt:lpstr>
      <vt:lpstr>Netflix Sans</vt:lpstr>
      <vt:lpstr>Times New Roman</vt:lpstr>
      <vt:lpstr>Wingdings</vt:lpstr>
      <vt:lpstr>Calibri Light</vt:lpstr>
      <vt:lpstr>SF Pro Display</vt:lpstr>
      <vt:lpstr>Office Theme</vt:lpstr>
      <vt:lpstr>PowerPoint Presentation</vt:lpstr>
      <vt:lpstr>Table of Contents</vt:lpstr>
      <vt:lpstr>Introduction</vt:lpstr>
      <vt:lpstr>Literature Survey</vt:lpstr>
      <vt:lpstr>Problem Statement</vt:lpstr>
      <vt:lpstr>Problem Statement(contd.)</vt:lpstr>
      <vt:lpstr>PowerPoint Presentation</vt:lpstr>
      <vt:lpstr>PowerPoint Presentation</vt:lpstr>
      <vt:lpstr>PowerPoint Presentation</vt:lpstr>
      <vt:lpstr>PowerPoint Presentation</vt:lpstr>
      <vt:lpstr>PowerPoint Presentation</vt:lpstr>
      <vt:lpstr>Web  Development</vt:lpstr>
      <vt:lpstr>HTML vs CSS vs JS</vt:lpstr>
      <vt:lpstr>Blender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vt:lpstr>
      <vt:lpstr>Future Scope</vt:lpstr>
      <vt:lpstr>Refrences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Kumari Priyanka</dc:creator>
  <cp:lastModifiedBy>SM Tippu</cp:lastModifiedBy>
  <cp:revision>64</cp:revision>
  <dcterms:created xsi:type="dcterms:W3CDTF">2021-03-09T03:20:00Z</dcterms:created>
  <dcterms:modified xsi:type="dcterms:W3CDTF">2022-03-31T03:39:10Z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1033-11.2.0.10017</vt:lpwstr>
  </property>
</Properties>
</file>